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0" r:id="rId2"/>
    <p:sldId id="291" r:id="rId3"/>
    <p:sldId id="292" r:id="rId4"/>
    <p:sldId id="290" r:id="rId5"/>
    <p:sldId id="264" r:id="rId6"/>
    <p:sldId id="277" r:id="rId7"/>
    <p:sldId id="279" r:id="rId8"/>
    <p:sldId id="282" r:id="rId9"/>
    <p:sldId id="265" r:id="rId10"/>
    <p:sldId id="257" r:id="rId11"/>
    <p:sldId id="258" r:id="rId12"/>
    <p:sldId id="259" r:id="rId13"/>
    <p:sldId id="274" r:id="rId14"/>
    <p:sldId id="256" r:id="rId15"/>
    <p:sldId id="273" r:id="rId16"/>
    <p:sldId id="260" r:id="rId17"/>
    <p:sldId id="271" r:id="rId18"/>
    <p:sldId id="272" r:id="rId19"/>
    <p:sldId id="261" r:id="rId20"/>
    <p:sldId id="262" r:id="rId21"/>
    <p:sldId id="263" r:id="rId22"/>
    <p:sldId id="268" r:id="rId23"/>
    <p:sldId id="267" r:id="rId24"/>
    <p:sldId id="269" r:id="rId25"/>
    <p:sldId id="283" r:id="rId26"/>
    <p:sldId id="284" r:id="rId27"/>
    <p:sldId id="285" r:id="rId28"/>
    <p:sldId id="286" r:id="rId29"/>
    <p:sldId id="287" r:id="rId30"/>
    <p:sldId id="288" r:id="rId31"/>
    <p:sldId id="293" r:id="rId32"/>
    <p:sldId id="294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67" autoAdjust="0"/>
  </p:normalViewPr>
  <p:slideViewPr>
    <p:cSldViewPr>
      <p:cViewPr varScale="1">
        <p:scale>
          <a:sx n="85" d="100"/>
          <a:sy n="85" d="100"/>
        </p:scale>
        <p:origin x="22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B72D298-7C3D-4295-A2F4-A34B38D1E09D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D9BB33-E461-4BD7-9E07-57741EF3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62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9BB33-E461-4BD7-9E07-57741EF3FC3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9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D2E20-29A2-41C6-87CB-6D964E91C740}" type="slidenum">
              <a:rPr lang="ru-RU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7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9BB33-E461-4BD7-9E07-57741EF3FC3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8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9BB33-E461-4BD7-9E07-57741EF3FC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575C-7B34-45D0-8F93-52A1ED7F86D2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D27F-D270-4F38-AC35-A5E42BFC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2017-532F-405C-A2CB-597CEBA91920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113C-5713-4969-8D43-AB8D9260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CEB6-7D27-4034-A25C-04ADEB31D784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3610-9BBE-4F62-8B1B-A4E50B662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FE13-0C16-4558-88BA-42E257FF2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9EB1-F365-44C8-B871-E0917A491E23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5541-68F1-46FB-9DBE-5A86A530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2395-81B6-4CB2-8D6F-BE4FAA9B52B7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01C5-EF36-43FF-851E-4B63E4354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5165-BBB2-4174-88FD-94C2F8A841BE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B53F-A309-4B58-B488-962116DE6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006E-C1C3-4441-B9ED-9810423BDD9A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2536-43C9-4623-B6E0-F0EE235D3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8DB7-DEAD-4680-9DE0-F176B1C4E5AB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19D4-931D-46C8-B33F-8854E8E38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F1E7-961F-4E56-93CE-490568BB39DD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ADA58-BFB2-41EC-BF03-4C76CBB01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D7DF-5F00-4BAE-B9EB-E8E08575CB93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1E05-B6B9-4748-A903-08867A28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F4F5-BAAF-4A32-AD27-091B1BB45E23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9275-F476-4726-9152-27DD25724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0F6F9-1BC9-4DE9-9F84-E6AF0CA8EBB8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AA732-EEBD-45BD-B352-7801B2972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23528" y="116632"/>
            <a:ext cx="8137525" cy="6309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/>
              <a:t>Учение о </a:t>
            </a:r>
            <a:r>
              <a:rPr lang="ru-RU" sz="6600" dirty="0" smtClean="0"/>
              <a:t>клетке. </a:t>
            </a:r>
            <a:r>
              <a:rPr lang="ru-RU" sz="6600" dirty="0"/>
              <a:t>Организация </a:t>
            </a:r>
            <a:r>
              <a:rPr lang="ru-RU" sz="6600" dirty="0" smtClean="0"/>
              <a:t>и функция </a:t>
            </a:r>
            <a:r>
              <a:rPr lang="ru-RU" sz="6600" dirty="0" err="1" smtClean="0"/>
              <a:t>биомембран</a:t>
            </a:r>
            <a:endParaRPr lang="ru-RU" sz="6600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2800" dirty="0" smtClean="0"/>
              <a:t>Лекция 2</a:t>
            </a:r>
          </a:p>
          <a:p>
            <a:pPr algn="ctr">
              <a:defRPr/>
            </a:pPr>
            <a:r>
              <a:rPr lang="ru-RU" sz="2800" dirty="0" smtClean="0"/>
              <a:t>Лектор – д.б.н., </a:t>
            </a:r>
            <a:r>
              <a:rPr lang="ru-RU" sz="2800" dirty="0" err="1" smtClean="0"/>
              <a:t>проф.Т.М.Шалахметова</a:t>
            </a:r>
            <a:endParaRPr lang="ru-RU" sz="2800" dirty="0"/>
          </a:p>
          <a:p>
            <a:pPr algn="ctr">
              <a:defRPr/>
            </a:pPr>
            <a:endParaRPr lang="ru-RU" sz="6600" dirty="0" smtClean="0"/>
          </a:p>
          <a:p>
            <a:pPr algn="ctr">
              <a:defRPr/>
            </a:pP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876" r="1752" b="5482"/>
          <a:stretch>
            <a:fillRect/>
          </a:stretch>
        </p:blipFill>
        <p:spPr bwMode="auto">
          <a:xfrm>
            <a:off x="130175" y="1714500"/>
            <a:ext cx="8751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42938" y="428625"/>
            <a:ext cx="7608887" cy="533400"/>
          </a:xfrm>
          <a:prstGeom prst="roundRect">
            <a:avLst>
              <a:gd name="adj" fmla="val 324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1" dirty="0">
                <a:solidFill>
                  <a:srgbClr val="CC0000"/>
                </a:solidFill>
                <a:latin typeface="+mn-lt"/>
                <a:cs typeface="+mn-cs"/>
              </a:rPr>
              <a:t>Неполярные и гидрофобные аминокислоты</a:t>
            </a:r>
            <a:endParaRPr lang="en-GB" sz="3000" b="1" dirty="0">
              <a:solidFill>
                <a:srgbClr val="0F116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 b="4518"/>
          <a:stretch>
            <a:fillRect/>
          </a:stretch>
        </p:blipFill>
        <p:spPr bwMode="auto">
          <a:xfrm>
            <a:off x="214313" y="1000125"/>
            <a:ext cx="87201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85813" y="285750"/>
            <a:ext cx="7404100" cy="533400"/>
          </a:xfrm>
          <a:prstGeom prst="roundRect">
            <a:avLst>
              <a:gd name="adj" fmla="val 324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1" dirty="0">
                <a:solidFill>
                  <a:srgbClr val="CC0000"/>
                </a:solidFill>
                <a:latin typeface="+mn-lt"/>
                <a:cs typeface="+mn-cs"/>
              </a:rPr>
              <a:t>Полярные и гидрофильные аминокислоты</a:t>
            </a:r>
            <a:endParaRPr lang="en-GB" sz="3000" b="1" dirty="0">
              <a:solidFill>
                <a:srgbClr val="0F116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8"/>
          <p:cNvGrpSpPr>
            <a:grpSpLocks/>
          </p:cNvGrpSpPr>
          <p:nvPr/>
        </p:nvGrpSpPr>
        <p:grpSpPr bwMode="auto">
          <a:xfrm>
            <a:off x="2714625" y="1143000"/>
            <a:ext cx="4135438" cy="5276850"/>
            <a:chOff x="5021263" y="1189038"/>
            <a:chExt cx="4135437" cy="5276850"/>
          </a:xfrm>
        </p:grpSpPr>
        <p:pic>
          <p:nvPicPr>
            <p:cNvPr id="13316" name="Picture 12" descr="06_08"/>
            <p:cNvPicPr>
              <a:picLocks noChangeAspect="1" noChangeArrowheads="1"/>
            </p:cNvPicPr>
            <p:nvPr/>
          </p:nvPicPr>
          <p:blipFill>
            <a:blip r:embed="rId3" cstate="print"/>
            <a:srcRect l="25874" t="3000" r="21375" b="3000"/>
            <a:stretch>
              <a:fillRect/>
            </a:stretch>
          </p:blipFill>
          <p:spPr bwMode="auto">
            <a:xfrm>
              <a:off x="5021263" y="1189038"/>
              <a:ext cx="3946525" cy="527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Rectangle 14"/>
            <p:cNvSpPr>
              <a:spLocks noChangeArrowheads="1"/>
            </p:cNvSpPr>
            <p:nvPr/>
          </p:nvSpPr>
          <p:spPr bwMode="auto">
            <a:xfrm>
              <a:off x="6384142" y="1571612"/>
              <a:ext cx="27598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Полярные участки белка</a:t>
              </a:r>
              <a:endParaRPr lang="en-US" sz="2000" b="1">
                <a:latin typeface="Calibri" pitchFamily="34" charset="0"/>
              </a:endParaRPr>
            </a:p>
          </p:txBody>
        </p:sp>
        <p:sp>
          <p:nvSpPr>
            <p:cNvPr id="13318" name="Rectangle 16"/>
            <p:cNvSpPr>
              <a:spLocks noChangeArrowheads="1"/>
            </p:cNvSpPr>
            <p:nvPr/>
          </p:nvSpPr>
          <p:spPr bwMode="auto">
            <a:xfrm>
              <a:off x="5622925" y="6156325"/>
              <a:ext cx="3533775" cy="26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Неполярные участки белка</a:t>
              </a:r>
              <a:endParaRPr lang="en-US" sz="2000" b="1">
                <a:latin typeface="Calibri" pitchFamily="34" charset="0"/>
              </a:endParaRPr>
            </a:p>
          </p:txBody>
        </p:sp>
        <p:sp>
          <p:nvSpPr>
            <p:cNvPr id="13319" name="Freeform 21"/>
            <p:cNvSpPr>
              <a:spLocks/>
            </p:cNvSpPr>
            <p:nvPr/>
          </p:nvSpPr>
          <p:spPr bwMode="auto">
            <a:xfrm>
              <a:off x="6908800" y="4505325"/>
              <a:ext cx="769938" cy="1589088"/>
            </a:xfrm>
            <a:custGeom>
              <a:avLst/>
              <a:gdLst>
                <a:gd name="T0" fmla="*/ 2147483647 w 461"/>
                <a:gd name="T1" fmla="*/ 2147483647 h 914"/>
                <a:gd name="T2" fmla="*/ 0 w 461"/>
                <a:gd name="T3" fmla="*/ 2147483647 h 914"/>
                <a:gd name="T4" fmla="*/ 2147483647 w 461"/>
                <a:gd name="T5" fmla="*/ 0 h 914"/>
                <a:gd name="T6" fmla="*/ 0 60000 65536"/>
                <a:gd name="T7" fmla="*/ 0 60000 65536"/>
                <a:gd name="T8" fmla="*/ 0 60000 65536"/>
                <a:gd name="T9" fmla="*/ 0 w 461"/>
                <a:gd name="T10" fmla="*/ 0 h 914"/>
                <a:gd name="T11" fmla="*/ 461 w 461"/>
                <a:gd name="T12" fmla="*/ 914 h 9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1" h="914">
                  <a:moveTo>
                    <a:pt x="44" y="244"/>
                  </a:moveTo>
                  <a:lnTo>
                    <a:pt x="0" y="914"/>
                  </a:lnTo>
                  <a:lnTo>
                    <a:pt x="46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18"/>
            <p:cNvSpPr>
              <a:spLocks noChangeShapeType="1"/>
            </p:cNvSpPr>
            <p:nvPr/>
          </p:nvSpPr>
          <p:spPr bwMode="auto">
            <a:xfrm flipH="1" flipV="1">
              <a:off x="7500959" y="1785926"/>
              <a:ext cx="285730" cy="4302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19"/>
            <p:cNvSpPr>
              <a:spLocks noChangeShapeType="1"/>
            </p:cNvSpPr>
            <p:nvPr/>
          </p:nvSpPr>
          <p:spPr bwMode="auto">
            <a:xfrm flipH="1" flipV="1">
              <a:off x="6710363" y="1479550"/>
              <a:ext cx="576281" cy="920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071688" y="285750"/>
            <a:ext cx="5353050" cy="533400"/>
          </a:xfrm>
          <a:prstGeom prst="roundRect">
            <a:avLst>
              <a:gd name="adj" fmla="val 324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000" b="1" dirty="0">
                <a:solidFill>
                  <a:srgbClr val="CC0000"/>
                </a:solidFill>
                <a:latin typeface="+mn-lt"/>
                <a:cs typeface="+mn-cs"/>
              </a:rPr>
              <a:t>Строение интегрального белка</a:t>
            </a:r>
            <a:endParaRPr lang="en-GB" sz="3000" b="1" dirty="0">
              <a:solidFill>
                <a:srgbClr val="0F116A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905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</a:rPr>
              <a:t>Свойства элементов биологических мембран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848600" cy="426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rgbClr val="000066"/>
                </a:solidFill>
                <a:cs typeface="Times New Roman" pitchFamily="18" charset="0"/>
              </a:rPr>
              <a:t>Клеточные мембраны</a:t>
            </a:r>
            <a:r>
              <a:rPr lang="ru-RU" sz="2400" b="1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cs typeface="Times New Roman" pitchFamily="18" charset="0"/>
              </a:rPr>
              <a:t>не содержат НК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Мембранный </a:t>
            </a:r>
            <a:r>
              <a:rPr lang="ru-RU" sz="2800" b="1" dirty="0" err="1" smtClean="0">
                <a:solidFill>
                  <a:srgbClr val="000066"/>
                </a:solidFill>
                <a:cs typeface="Times New Roman" pitchFamily="18" charset="0"/>
              </a:rPr>
              <a:t>бислой</a:t>
            </a: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:</a:t>
            </a:r>
            <a:r>
              <a:rPr lang="ru-RU" sz="2800" b="1" dirty="0" smtClean="0">
                <a:cs typeface="Times New Roman" pitchFamily="18" charset="0"/>
              </a:rPr>
              <a:t> </a:t>
            </a:r>
            <a:endParaRPr lang="ru-RU" sz="28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err="1" smtClean="0">
                <a:cs typeface="Times New Roman" pitchFamily="18" charset="0"/>
              </a:rPr>
              <a:t>самосборка</a:t>
            </a:r>
            <a:r>
              <a:rPr lang="ru-RU" sz="2400" b="1" dirty="0" smtClean="0">
                <a:cs typeface="Times New Roman" pitchFamily="18" charset="0"/>
              </a:rPr>
              <a:t>, подвижность липидных компонентов, </a:t>
            </a:r>
            <a:endParaRPr lang="ru-RU" sz="24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cs typeface="Times New Roman" pitchFamily="18" charset="0"/>
              </a:rPr>
              <a:t>асимметрия, фазовые состояния фосфолипидов,</a:t>
            </a:r>
            <a:endParaRPr lang="ru-RU" sz="24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д</a:t>
            </a:r>
            <a:r>
              <a:rPr lang="ru-RU" sz="2400" b="1" dirty="0" smtClean="0">
                <a:cs typeface="Times New Roman" pitchFamily="18" charset="0"/>
              </a:rPr>
              <a:t>ефектные зоны </a:t>
            </a:r>
            <a:r>
              <a:rPr lang="ru-RU" sz="2400" b="1" dirty="0" err="1" smtClean="0">
                <a:cs typeface="Times New Roman" pitchFamily="18" charset="0"/>
              </a:rPr>
              <a:t>бислоя</a:t>
            </a:r>
            <a:r>
              <a:rPr lang="ru-RU" sz="2400" b="1" dirty="0" smtClean="0"/>
              <a:t>; ро</a:t>
            </a:r>
            <a:r>
              <a:rPr lang="ru-RU" sz="2400" b="1" dirty="0" smtClean="0">
                <a:cs typeface="Times New Roman" pitchFamily="18" charset="0"/>
              </a:rPr>
              <a:t>ль холестерина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cs typeface="Times New Roman" pitchFamily="18" charset="0"/>
              </a:rPr>
              <a:t>			   </a:t>
            </a:r>
            <a:r>
              <a:rPr lang="ru-RU" sz="2800" b="1" dirty="0" smtClean="0">
                <a:solidFill>
                  <a:srgbClr val="000066"/>
                </a:solidFill>
                <a:cs typeface="Times New Roman" pitchFamily="18" charset="0"/>
              </a:rPr>
              <a:t>Мембранные белки: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cs typeface="Times New Roman" pitchFamily="18" charset="0"/>
              </a:rPr>
              <a:t>особенности строения</a:t>
            </a:r>
            <a:endParaRPr lang="ru-RU" sz="24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в</a:t>
            </a:r>
            <a:r>
              <a:rPr lang="ru-RU" sz="2400" b="1" dirty="0" smtClean="0">
                <a:cs typeface="Times New Roman" pitchFamily="18" charset="0"/>
              </a:rPr>
              <a:t>страивание в </a:t>
            </a:r>
            <a:r>
              <a:rPr lang="ru-RU" sz="2400" b="1" dirty="0" err="1" smtClean="0">
                <a:cs typeface="Times New Roman" pitchFamily="18" charset="0"/>
              </a:rPr>
              <a:t>бислой</a:t>
            </a:r>
            <a:r>
              <a:rPr lang="ru-RU" sz="2400" b="1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о</a:t>
            </a:r>
            <a:r>
              <a:rPr lang="ru-RU" sz="2400" b="1" dirty="0" smtClean="0">
                <a:cs typeface="Times New Roman" pitchFamily="18" charset="0"/>
              </a:rPr>
              <a:t>лигомерная организация мембранных белко</a:t>
            </a:r>
            <a:r>
              <a:rPr lang="ru-RU" sz="2400" b="1" dirty="0" smtClean="0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8"/>
          <p:cNvGrpSpPr>
            <a:grpSpLocks/>
          </p:cNvGrpSpPr>
          <p:nvPr/>
        </p:nvGrpSpPr>
        <p:grpSpPr bwMode="auto">
          <a:xfrm>
            <a:off x="273050" y="915988"/>
            <a:ext cx="8656638" cy="4727575"/>
            <a:chOff x="141288" y="1658938"/>
            <a:chExt cx="8656637" cy="4727398"/>
          </a:xfrm>
        </p:grpSpPr>
        <p:pic>
          <p:nvPicPr>
            <p:cNvPr id="15363" name="Picture 6" descr="06_05"/>
            <p:cNvPicPr>
              <a:picLocks noChangeAspect="1" noChangeArrowheads="1"/>
            </p:cNvPicPr>
            <p:nvPr/>
          </p:nvPicPr>
          <p:blipFill>
            <a:blip r:embed="rId2" cstate="print"/>
            <a:srcRect t="14999" b="13499"/>
            <a:stretch>
              <a:fillRect/>
            </a:stretch>
          </p:blipFill>
          <p:spPr bwMode="auto">
            <a:xfrm>
              <a:off x="387350" y="1658938"/>
              <a:ext cx="8410575" cy="45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Rectangle 13"/>
            <p:cNvSpPr>
              <a:spLocks noChangeArrowheads="1"/>
            </p:cNvSpPr>
            <p:nvPr/>
          </p:nvSpPr>
          <p:spPr bwMode="auto">
            <a:xfrm>
              <a:off x="3455988" y="4943475"/>
              <a:ext cx="1351717" cy="26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Холестерин</a:t>
              </a: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sz="2000" b="1">
                <a:latin typeface="Calibri" pitchFamily="34" charset="0"/>
              </a:endParaRPr>
            </a:p>
          </p:txBody>
        </p: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3810000" y="6096000"/>
              <a:ext cx="1504451" cy="290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200" b="1">
                  <a:solidFill>
                    <a:srgbClr val="CC0000"/>
                  </a:solidFill>
                  <a:latin typeface="Calibri" pitchFamily="34" charset="0"/>
                </a:rPr>
                <a:t>Цитоплазма</a:t>
              </a:r>
              <a:endParaRPr lang="en-US" sz="2200" b="1">
                <a:latin typeface="Calibri" pitchFamily="34" charset="0"/>
              </a:endParaRPr>
            </a:p>
          </p:txBody>
        </p:sp>
        <p:grpSp>
          <p:nvGrpSpPr>
            <p:cNvPr id="15366" name="Group 34"/>
            <p:cNvGrpSpPr>
              <a:grpSpLocks/>
            </p:cNvGrpSpPr>
            <p:nvPr/>
          </p:nvGrpSpPr>
          <p:grpSpPr bwMode="auto">
            <a:xfrm>
              <a:off x="5886452" y="2549525"/>
              <a:ext cx="1506539" cy="858838"/>
              <a:chOff x="3708" y="1606"/>
              <a:chExt cx="949" cy="541"/>
            </a:xfrm>
          </p:grpSpPr>
          <p:sp>
            <p:nvSpPr>
              <p:cNvPr id="15384" name="Rectangle 9"/>
              <p:cNvSpPr>
                <a:spLocks noChangeArrowheads="1"/>
              </p:cNvSpPr>
              <p:nvPr/>
            </p:nvSpPr>
            <p:spPr bwMode="auto">
              <a:xfrm>
                <a:off x="3708" y="1606"/>
                <a:ext cx="949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sz="2000" b="1">
                    <a:latin typeface="Calibri" pitchFamily="34" charset="0"/>
                  </a:rPr>
                  <a:t>Гликолипиды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15385" name="Line 16"/>
              <p:cNvSpPr>
                <a:spLocks noChangeShapeType="1"/>
              </p:cNvSpPr>
              <p:nvPr/>
            </p:nvSpPr>
            <p:spPr bwMode="auto">
              <a:xfrm flipH="1" flipV="1">
                <a:off x="3982" y="1766"/>
                <a:ext cx="259" cy="3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67" name="Group 30"/>
            <p:cNvGrpSpPr>
              <a:grpSpLocks/>
            </p:cNvGrpSpPr>
            <p:nvPr/>
          </p:nvGrpSpPr>
          <p:grpSpPr bwMode="auto">
            <a:xfrm>
              <a:off x="5868975" y="3914775"/>
              <a:ext cx="2327271" cy="1555750"/>
              <a:chOff x="3697" y="2466"/>
              <a:chExt cx="1466" cy="980"/>
            </a:xfrm>
          </p:grpSpPr>
          <p:sp>
            <p:nvSpPr>
              <p:cNvPr id="15380" name="Rectangle 10"/>
              <p:cNvSpPr>
                <a:spLocks noChangeArrowheads="1"/>
              </p:cNvSpPr>
              <p:nvPr/>
            </p:nvSpPr>
            <p:spPr bwMode="auto">
              <a:xfrm>
                <a:off x="3697" y="3280"/>
                <a:ext cx="1466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sz="2000" b="1">
                    <a:solidFill>
                      <a:srgbClr val="000000"/>
                    </a:solidFill>
                    <a:latin typeface="Calibri" pitchFamily="34" charset="0"/>
                  </a:rPr>
                  <a:t>Интегральные белки</a:t>
                </a:r>
                <a:endParaRPr lang="en-US" sz="2000" b="1">
                  <a:latin typeface="Calibri" pitchFamily="34" charset="0"/>
                </a:endParaRPr>
              </a:p>
            </p:txBody>
          </p:sp>
          <p:grpSp>
            <p:nvGrpSpPr>
              <p:cNvPr id="15381" name="Group 17"/>
              <p:cNvGrpSpPr>
                <a:grpSpLocks/>
              </p:cNvGrpSpPr>
              <p:nvPr/>
            </p:nvGrpSpPr>
            <p:grpSpPr bwMode="auto">
              <a:xfrm>
                <a:off x="3811" y="2466"/>
                <a:ext cx="936" cy="835"/>
                <a:chOff x="3861" y="2002"/>
                <a:chExt cx="936" cy="774"/>
              </a:xfrm>
            </p:grpSpPr>
            <p:sp>
              <p:nvSpPr>
                <p:cNvPr id="15382" name="Line 18"/>
                <p:cNvSpPr>
                  <a:spLocks noChangeShapeType="1"/>
                </p:cNvSpPr>
                <p:nvPr/>
              </p:nvSpPr>
              <p:spPr bwMode="auto">
                <a:xfrm>
                  <a:off x="3861" y="2108"/>
                  <a:ext cx="512" cy="6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373" y="2002"/>
                  <a:ext cx="424" cy="77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5368" name="Line 20"/>
            <p:cNvSpPr>
              <a:spLocks noChangeShapeType="1"/>
            </p:cNvSpPr>
            <p:nvPr/>
          </p:nvSpPr>
          <p:spPr bwMode="auto">
            <a:xfrm flipV="1">
              <a:off x="4114800" y="4635500"/>
              <a:ext cx="168275" cy="349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9" name="Group 35"/>
            <p:cNvGrpSpPr>
              <a:grpSpLocks/>
            </p:cNvGrpSpPr>
            <p:nvPr/>
          </p:nvGrpSpPr>
          <p:grpSpPr bwMode="auto">
            <a:xfrm>
              <a:off x="6245224" y="4662488"/>
              <a:ext cx="2081213" cy="1620837"/>
              <a:chOff x="3934" y="2937"/>
              <a:chExt cx="1311" cy="1021"/>
            </a:xfrm>
          </p:grpSpPr>
          <p:sp>
            <p:nvSpPr>
              <p:cNvPr id="15378" name="Rectangle 14"/>
              <p:cNvSpPr>
                <a:spLocks noChangeArrowheads="1"/>
              </p:cNvSpPr>
              <p:nvPr/>
            </p:nvSpPr>
            <p:spPr bwMode="auto">
              <a:xfrm>
                <a:off x="3934" y="3792"/>
                <a:ext cx="131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sz="2000" b="1">
                    <a:solidFill>
                      <a:srgbClr val="000000"/>
                    </a:solidFill>
                    <a:latin typeface="Calibri" pitchFamily="34" charset="0"/>
                  </a:rPr>
                  <a:t>Микрофиламенты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15379" name="Freeform 21"/>
              <p:cNvSpPr>
                <a:spLocks/>
              </p:cNvSpPr>
              <p:nvPr/>
            </p:nvSpPr>
            <p:spPr bwMode="auto">
              <a:xfrm>
                <a:off x="4944" y="2937"/>
                <a:ext cx="273" cy="951"/>
              </a:xfrm>
              <a:custGeom>
                <a:avLst/>
                <a:gdLst>
                  <a:gd name="T0" fmla="*/ 0 w 302"/>
                  <a:gd name="T1" fmla="*/ 7269 h 480"/>
                  <a:gd name="T2" fmla="*/ 202 w 302"/>
                  <a:gd name="T3" fmla="*/ 7396 h 480"/>
                  <a:gd name="T4" fmla="*/ 191 w 302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02"/>
                  <a:gd name="T10" fmla="*/ 0 h 480"/>
                  <a:gd name="T11" fmla="*/ 302 w 302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2" h="480">
                    <a:moveTo>
                      <a:pt x="0" y="472"/>
                    </a:moveTo>
                    <a:lnTo>
                      <a:pt x="302" y="480"/>
                    </a:lnTo>
                    <a:lnTo>
                      <a:pt x="28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0" name="Group 31"/>
            <p:cNvGrpSpPr>
              <a:grpSpLocks/>
            </p:cNvGrpSpPr>
            <p:nvPr/>
          </p:nvGrpSpPr>
          <p:grpSpPr bwMode="auto">
            <a:xfrm>
              <a:off x="1250950" y="5541959"/>
              <a:ext cx="2641601" cy="319087"/>
              <a:chOff x="788" y="3491"/>
              <a:chExt cx="1664" cy="201"/>
            </a:xfrm>
          </p:grpSpPr>
          <p:sp>
            <p:nvSpPr>
              <p:cNvPr id="15376" name="Rectangle 12"/>
              <p:cNvSpPr>
                <a:spLocks noChangeArrowheads="1"/>
              </p:cNvSpPr>
              <p:nvPr/>
            </p:nvSpPr>
            <p:spPr bwMode="auto">
              <a:xfrm>
                <a:off x="788" y="3526"/>
                <a:ext cx="1664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sz="2000" b="1">
                    <a:solidFill>
                      <a:srgbClr val="000000"/>
                    </a:solidFill>
                    <a:latin typeface="Calibri" pitchFamily="34" charset="0"/>
                  </a:rPr>
                  <a:t>Периферические белки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15377" name="Line 22"/>
              <p:cNvSpPr>
                <a:spLocks noChangeShapeType="1"/>
              </p:cNvSpPr>
              <p:nvPr/>
            </p:nvSpPr>
            <p:spPr bwMode="auto">
              <a:xfrm flipV="1">
                <a:off x="1579" y="3491"/>
                <a:ext cx="90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1" name="Group 32"/>
            <p:cNvGrpSpPr>
              <a:grpSpLocks/>
            </p:cNvGrpSpPr>
            <p:nvPr/>
          </p:nvGrpSpPr>
          <p:grpSpPr bwMode="auto">
            <a:xfrm>
              <a:off x="381000" y="1822450"/>
              <a:ext cx="1727201" cy="1741488"/>
              <a:chOff x="240" y="1148"/>
              <a:chExt cx="1088" cy="1097"/>
            </a:xfrm>
          </p:grpSpPr>
          <p:sp>
            <p:nvSpPr>
              <p:cNvPr id="15374" name="Rectangle 11"/>
              <p:cNvSpPr>
                <a:spLocks noChangeArrowheads="1"/>
              </p:cNvSpPr>
              <p:nvPr/>
            </p:nvSpPr>
            <p:spPr bwMode="auto">
              <a:xfrm>
                <a:off x="240" y="1148"/>
                <a:ext cx="108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sz="2000" b="1">
                    <a:latin typeface="Calibri" pitchFamily="34" charset="0"/>
                  </a:rPr>
                  <a:t>Гликопротеины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15375" name="Line 23"/>
              <p:cNvSpPr>
                <a:spLocks noChangeShapeType="1"/>
              </p:cNvSpPr>
              <p:nvPr/>
            </p:nvSpPr>
            <p:spPr bwMode="auto">
              <a:xfrm>
                <a:off x="554" y="1311"/>
                <a:ext cx="274" cy="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2" name="Line 25"/>
            <p:cNvSpPr>
              <a:spLocks noChangeShapeType="1"/>
            </p:cNvSpPr>
            <p:nvPr/>
          </p:nvSpPr>
          <p:spPr bwMode="auto">
            <a:xfrm flipH="1" flipV="1">
              <a:off x="6989763" y="1949450"/>
              <a:ext cx="219075" cy="284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Rectangle 27"/>
            <p:cNvSpPr>
              <a:spLocks noChangeArrowheads="1"/>
            </p:cNvSpPr>
            <p:nvPr/>
          </p:nvSpPr>
          <p:spPr bwMode="auto">
            <a:xfrm>
              <a:off x="141288" y="4541838"/>
              <a:ext cx="1625894" cy="263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2000" b="1">
                  <a:solidFill>
                    <a:srgbClr val="000000"/>
                  </a:solidFill>
                  <a:latin typeface="Calibri" pitchFamily="34" charset="0"/>
                </a:rPr>
                <a:t>Фосфолипиды</a:t>
              </a:r>
              <a:endParaRPr lang="en-US" sz="2000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448" t="2484" r="1724" b="5591"/>
          <a:stretch>
            <a:fillRect/>
          </a:stretch>
        </p:blipFill>
        <p:spPr bwMode="auto">
          <a:xfrm>
            <a:off x="152400" y="838200"/>
            <a:ext cx="8839200" cy="5946775"/>
          </a:xfrm>
          <a:prstGeom prst="rect">
            <a:avLst/>
          </a:prstGeom>
          <a:solidFill>
            <a:srgbClr val="99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7" name="Text Box 17"/>
          <p:cNvSpPr txBox="1">
            <a:spLocks noChangeArrowheads="1"/>
          </p:cNvSpPr>
          <p:nvPr/>
        </p:nvSpPr>
        <p:spPr bwMode="auto">
          <a:xfrm>
            <a:off x="933450" y="79375"/>
            <a:ext cx="775335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66"/>
                </a:solidFill>
                <a:latin typeface="Calibri" pitchFamily="34" charset="0"/>
              </a:rPr>
              <a:t>ГЛИКОКАЛИКС И ЦИТОСКЕЛЕТ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6_07"/>
          <p:cNvPicPr>
            <a:picLocks noChangeAspect="1"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366713" y="703263"/>
            <a:ext cx="841057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2938" y="28575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Основные функции белков мембраны</a:t>
            </a:r>
            <a:endParaRPr lang="en-US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68313" y="1381125"/>
            <a:ext cx="1004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Внешняя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8313" y="2117725"/>
            <a:ext cx="12017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>
                <a:latin typeface="Calibri" pitchFamily="34" charset="0"/>
              </a:rPr>
              <a:t>Мембрана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468313" y="2960688"/>
            <a:ext cx="1362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Цитоплазма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020888" y="3300413"/>
            <a:ext cx="1530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Транспортная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6929438" y="3357563"/>
            <a:ext cx="14398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Рецепторная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4286250" y="3300413"/>
            <a:ext cx="189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latin typeface="Calibri" pitchFamily="34" charset="0"/>
              </a:rPr>
              <a:t>Ферментативная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1643063" y="6286500"/>
            <a:ext cx="2368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Маркеры клеточных </a:t>
            </a:r>
          </a:p>
          <a:p>
            <a:pPr algn="ctr">
              <a:lnSpc>
                <a:spcPct val="85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поверхностей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6865938" y="6229350"/>
            <a:ext cx="17065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Прикрепление </a:t>
            </a:r>
          </a:p>
          <a:p>
            <a:pPr>
              <a:lnSpc>
                <a:spcPct val="85000"/>
              </a:lnSpc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цитоскелета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4143375" y="6264275"/>
            <a:ext cx="2093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2000" b="1">
                <a:latin typeface="Calibri" pitchFamily="34" charset="0"/>
              </a:rPr>
              <a:t>Клеточная адгезия</a:t>
            </a:r>
            <a:endParaRPr lang="en-US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1666" r="2499" b="7642"/>
          <a:stretch>
            <a:fillRect/>
          </a:stretch>
        </p:blipFill>
        <p:spPr bwMode="auto">
          <a:xfrm>
            <a:off x="4572000" y="0"/>
            <a:ext cx="457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32"/>
          <p:cNvSpPr txBox="1">
            <a:spLocks noChangeArrowheads="1"/>
          </p:cNvSpPr>
          <p:nvPr/>
        </p:nvSpPr>
        <p:spPr>
          <a:xfrm>
            <a:off x="0" y="228600"/>
            <a:ext cx="4419600" cy="236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СТРУКТУРНО-ФУНКЦИОНАЛЬНАЯ </a:t>
            </a:r>
            <a:b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РОЛЬ  </a:t>
            </a:r>
            <a:b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КЛЕТОЧНЫХ  МЕМБРАН</a:t>
            </a:r>
          </a:p>
        </p:txBody>
      </p:sp>
      <p:sp>
        <p:nvSpPr>
          <p:cNvPr id="18436" name="Rectangle 1033"/>
          <p:cNvSpPr txBox="1">
            <a:spLocks noChangeArrowheads="1"/>
          </p:cNvSpPr>
          <p:nvPr/>
        </p:nvSpPr>
        <p:spPr bwMode="auto">
          <a:xfrm>
            <a:off x="76200" y="2895600"/>
            <a:ext cx="8077200" cy="388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отграничить живое от неживого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организовать внутри клетки </a:t>
            </a:r>
            <a:r>
              <a:rPr lang="ru-RU" sz="2800" b="1" dirty="0" err="1">
                <a:latin typeface="Calibri" pitchFamily="34" charset="0"/>
              </a:rPr>
              <a:t>компартменты</a:t>
            </a:r>
            <a:r>
              <a:rPr lang="ru-RU" sz="2800" b="1" dirty="0">
                <a:latin typeface="Calibri" pitchFamily="34" charset="0"/>
              </a:rPr>
              <a:t> с различными свойствами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контролировать проникновение в клетку и выход из нее метаболитов </a:t>
            </a:r>
            <a:endParaRPr lang="en-US" sz="28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реагировать на внешние сигналы (рецепторы, восприятие и трансформация сигналов внутрь клетки)</a:t>
            </a:r>
            <a:r>
              <a:rPr lang="ru-RU" sz="28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381000"/>
            <a:ext cx="4114800" cy="2057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РЕГУЛЯТОРНАЯ </a:t>
            </a:r>
            <a:br>
              <a:rPr lang="ru-RU" sz="3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РОЛЬ</a:t>
            </a:r>
            <a:br>
              <a:rPr lang="ru-RU" sz="3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КЛЕТОЧНЫХ МЕМБРАН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1666" r="2499" b="7642"/>
          <a:stretch>
            <a:fillRect/>
          </a:stretch>
        </p:blipFill>
        <p:spPr bwMode="auto">
          <a:xfrm>
            <a:off x="4572000" y="0"/>
            <a:ext cx="457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 txBox="1">
            <a:spLocks noChangeArrowheads="1"/>
          </p:cNvSpPr>
          <p:nvPr/>
        </p:nvSpPr>
        <p:spPr bwMode="auto">
          <a:xfrm>
            <a:off x="76200" y="3048000"/>
            <a:ext cx="7772400" cy="3733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создавать среду для защиты гидрофобных белков от водной атаки и обеспечения их функций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служить запасом ряда биологически активных соединений (</a:t>
            </a:r>
            <a:r>
              <a:rPr lang="ru-RU" sz="2800" b="1" dirty="0" err="1">
                <a:latin typeface="Calibri" pitchFamily="34" charset="0"/>
              </a:rPr>
              <a:t>арахидоната</a:t>
            </a:r>
            <a:r>
              <a:rPr lang="ru-RU" sz="2800" b="1" dirty="0">
                <a:latin typeface="Calibri" pitchFamily="34" charset="0"/>
              </a:rPr>
              <a:t>, холестерина, </a:t>
            </a:r>
            <a:r>
              <a:rPr lang="ru-RU" sz="2800" b="1" dirty="0" err="1">
                <a:latin typeface="Calibri" pitchFamily="34" charset="0"/>
              </a:rPr>
              <a:t>сфингозина</a:t>
            </a:r>
            <a:r>
              <a:rPr lang="ru-RU" sz="2800" b="1" dirty="0">
                <a:latin typeface="Calibri" pitchFamily="34" charset="0"/>
              </a:rPr>
              <a:t>, </a:t>
            </a:r>
            <a:r>
              <a:rPr lang="ru-RU" sz="2800" b="1" dirty="0" err="1">
                <a:latin typeface="Calibri" pitchFamily="34" charset="0"/>
              </a:rPr>
              <a:t>инозитол</a:t>
            </a:r>
            <a:r>
              <a:rPr lang="ru-RU" sz="2800" b="1" dirty="0">
                <a:latin typeface="Calibri" pitchFamily="34" charset="0"/>
              </a:rPr>
              <a:t>-</a:t>
            </a:r>
            <a:r>
              <a:rPr lang="ru-RU" sz="2800" b="1" dirty="0" err="1">
                <a:latin typeface="Calibri" pitchFamily="34" charset="0"/>
              </a:rPr>
              <a:t>трис</a:t>
            </a:r>
            <a:r>
              <a:rPr lang="ru-RU" sz="2800" b="1" dirty="0">
                <a:latin typeface="Calibri" pitchFamily="34" charset="0"/>
              </a:rPr>
              <a:t>-фосфата)</a:t>
            </a:r>
            <a:endParaRPr lang="ru-RU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latin typeface="Calibri" pitchFamily="34" charset="0"/>
              </a:rPr>
              <a:t>контролировать работу мембранных белков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osm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2357438"/>
            <a:ext cx="3689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diffusion-anim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433638"/>
            <a:ext cx="26892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285875" y="5148263"/>
            <a:ext cx="1925638" cy="554037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000" b="1" dirty="0">
                <a:solidFill>
                  <a:srgbClr val="0F116A"/>
                </a:solidFill>
                <a:latin typeface="Calibri" pitchFamily="34" charset="0"/>
              </a:rPr>
              <a:t>Диффузия</a:t>
            </a:r>
            <a:endParaRPr lang="en-US" sz="3000" b="1" dirty="0">
              <a:solidFill>
                <a:srgbClr val="0F116A"/>
              </a:solidFill>
              <a:latin typeface="Calibri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286500" y="5165725"/>
            <a:ext cx="1246188" cy="5540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000" b="1" dirty="0">
                <a:solidFill>
                  <a:srgbClr val="0F116A"/>
                </a:solidFill>
                <a:latin typeface="Calibri" pitchFamily="34" charset="0"/>
              </a:rPr>
              <a:t>Осмос</a:t>
            </a:r>
            <a:endParaRPr lang="en-US" sz="3000" b="1" dirty="0">
              <a:solidFill>
                <a:srgbClr val="0F116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Цель и задачи лекции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Цель лекции </a:t>
            </a:r>
            <a:r>
              <a:rPr lang="ru-RU" sz="2400" dirty="0" smtClean="0"/>
              <a:t>- сформировать </a:t>
            </a:r>
            <a:r>
              <a:rPr lang="ru-RU" sz="2400" dirty="0"/>
              <a:t>представление об организации </a:t>
            </a:r>
            <a:r>
              <a:rPr lang="ru-RU" sz="2400" dirty="0" smtClean="0"/>
              <a:t>и функции </a:t>
            </a:r>
            <a:r>
              <a:rPr lang="ru-RU" sz="2400" dirty="0" err="1" smtClean="0"/>
              <a:t>биомембран</a:t>
            </a:r>
            <a:r>
              <a:rPr lang="ru-RU" sz="2400" dirty="0"/>
              <a:t>,  химическом составе </a:t>
            </a:r>
            <a:r>
              <a:rPr lang="ru-RU" sz="2400" dirty="0" err="1"/>
              <a:t>гиалоплазмы</a:t>
            </a:r>
            <a:r>
              <a:rPr lang="ru-RU" sz="2400" dirty="0"/>
              <a:t> и </a:t>
            </a:r>
            <a:r>
              <a:rPr lang="ru-RU" sz="2400" dirty="0" err="1"/>
              <a:t>цитозоля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Задачи лекции:</a:t>
            </a:r>
          </a:p>
          <a:p>
            <a:pPr>
              <a:buFontTx/>
              <a:buChar char="-"/>
            </a:pPr>
            <a:r>
              <a:rPr lang="ru-RU" sz="2400" dirty="0" smtClean="0"/>
              <a:t>ознакомить с химическим составом </a:t>
            </a:r>
            <a:r>
              <a:rPr lang="ru-RU" sz="2400" dirty="0" err="1" smtClean="0"/>
              <a:t>биомембран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r>
              <a:rPr lang="ru-RU" sz="2400" dirty="0" smtClean="0"/>
              <a:t>представить современные модели организации </a:t>
            </a:r>
            <a:r>
              <a:rPr lang="ru-RU" sz="2400" dirty="0" err="1" smtClean="0"/>
              <a:t>биомембран</a:t>
            </a:r>
            <a:r>
              <a:rPr lang="ru-RU" sz="2400" dirty="0" smtClean="0"/>
              <a:t>;</a:t>
            </a:r>
          </a:p>
          <a:p>
            <a:pPr>
              <a:buFontTx/>
              <a:buChar char="-"/>
            </a:pPr>
            <a:r>
              <a:rPr lang="ru-RU" sz="2400" dirty="0" smtClean="0"/>
              <a:t>ознакомить с основными функциями биологических мембран (пассивный и активный транспорт различных веществ через мембрану, эндо- и </a:t>
            </a:r>
            <a:r>
              <a:rPr lang="ru-RU" sz="2400" dirty="0" err="1" smtClean="0"/>
              <a:t>экзоцитоз</a:t>
            </a:r>
            <a:r>
              <a:rPr lang="ru-RU" sz="2400" dirty="0" smtClean="0"/>
              <a:t> веществ, регуляторная, рецепторная функции, образование межклеточных контактов)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117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3073400" y="2457450"/>
            <a:ext cx="3733800" cy="1447800"/>
            <a:chOff x="1584" y="2064"/>
            <a:chExt cx="2352" cy="912"/>
          </a:xfrm>
        </p:grpSpPr>
        <p:sp>
          <p:nvSpPr>
            <p:cNvPr id="21513" name="Oval 5"/>
            <p:cNvSpPr>
              <a:spLocks noChangeArrowheads="1"/>
            </p:cNvSpPr>
            <p:nvPr/>
          </p:nvSpPr>
          <p:spPr bwMode="auto">
            <a:xfrm rot="1773324">
              <a:off x="1584" y="2112"/>
              <a:ext cx="2352" cy="864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tx2">
                  <a:alpha val="39999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4" name="Oval 6"/>
            <p:cNvSpPr>
              <a:spLocks noChangeArrowheads="1"/>
            </p:cNvSpPr>
            <p:nvPr/>
          </p:nvSpPr>
          <p:spPr bwMode="auto">
            <a:xfrm>
              <a:off x="2256" y="2064"/>
              <a:ext cx="240" cy="240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3225800" y="318770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1A941A"/>
          </a:solidFill>
          <a:ln w="9525">
            <a:solidFill>
              <a:srgbClr val="1A941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35000" y="2092325"/>
            <a:ext cx="2047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  <a:latin typeface="Calibri" pitchFamily="34" charset="0"/>
              </a:rPr>
              <a:t>  </a:t>
            </a:r>
            <a:r>
              <a:rPr lang="ru-RU" sz="2600" b="1">
                <a:solidFill>
                  <a:srgbClr val="0F116A"/>
                </a:solidFill>
                <a:latin typeface="Calibri" pitchFamily="34" charset="0"/>
              </a:rPr>
              <a:t>В</a:t>
            </a:r>
            <a:endParaRPr lang="en-US" sz="2600" b="1">
              <a:solidFill>
                <a:srgbClr val="1A941A"/>
              </a:solidFill>
              <a:latin typeface="Calibri" pitchFamily="34" charset="0"/>
            </a:endParaRPr>
          </a:p>
          <a:p>
            <a:r>
              <a:rPr lang="ru-RU" sz="2200" b="1" u="sng">
                <a:solidFill>
                  <a:srgbClr val="CC0000"/>
                </a:solidFill>
                <a:latin typeface="Calibri" pitchFamily="34" charset="0"/>
              </a:rPr>
              <a:t>Пища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углеводы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сахара</a:t>
            </a:r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, </a:t>
            </a:r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белки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Аминокислоты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Липиды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соли</a:t>
            </a:r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, O</a:t>
            </a:r>
            <a:r>
              <a:rPr lang="en-US" sz="2200" b="1" baseline="-25000">
                <a:solidFill>
                  <a:srgbClr val="0F116A"/>
                </a:solidFill>
                <a:latin typeface="Calibri" pitchFamily="34" charset="0"/>
              </a:rPr>
              <a:t>2</a:t>
            </a:r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,</a:t>
            </a:r>
            <a:r>
              <a:rPr lang="en-US" sz="2200" b="1" baseline="-25000">
                <a:solidFill>
                  <a:srgbClr val="0F116A"/>
                </a:solidFill>
                <a:latin typeface="Calibri" pitchFamily="34" charset="0"/>
              </a:rPr>
              <a:t> </a:t>
            </a:r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H</a:t>
            </a:r>
            <a:r>
              <a:rPr lang="en-US" sz="2200" b="1" baseline="-25000">
                <a:solidFill>
                  <a:srgbClr val="0F116A"/>
                </a:solidFill>
                <a:latin typeface="Calibri" pitchFamily="34" charset="0"/>
              </a:rPr>
              <a:t>2</a:t>
            </a:r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7340600" y="1830388"/>
            <a:ext cx="18446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b="1" u="sng">
                <a:solidFill>
                  <a:srgbClr val="CC0000"/>
                </a:solidFill>
                <a:latin typeface="Calibri" pitchFamily="34" charset="0"/>
              </a:rPr>
              <a:t>ИЗ</a:t>
            </a:r>
            <a:endParaRPr lang="en-US" sz="2600" b="1">
              <a:solidFill>
                <a:srgbClr val="1A941A"/>
              </a:solidFill>
              <a:latin typeface="Calibri" pitchFamily="34" charset="0"/>
            </a:endParaRPr>
          </a:p>
          <a:p>
            <a:r>
              <a:rPr lang="ru-RU" sz="2200" b="1" u="sng">
                <a:solidFill>
                  <a:srgbClr val="CC0000"/>
                </a:solidFill>
                <a:latin typeface="Calibri" pitchFamily="34" charset="0"/>
              </a:rPr>
              <a:t>Отходы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аммиак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соли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  <a:p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CO</a:t>
            </a:r>
            <a:r>
              <a:rPr lang="en-US" sz="2200" b="1" baseline="-25000">
                <a:solidFill>
                  <a:srgbClr val="0F116A"/>
                </a:solidFill>
                <a:latin typeface="Calibri" pitchFamily="34" charset="0"/>
              </a:rPr>
              <a:t>2</a:t>
            </a:r>
          </a:p>
          <a:p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H</a:t>
            </a:r>
            <a:r>
              <a:rPr lang="en-US" sz="2200" b="1" baseline="-25000">
                <a:solidFill>
                  <a:srgbClr val="0F116A"/>
                </a:solidFill>
                <a:latin typeface="Calibri" pitchFamily="34" charset="0"/>
              </a:rPr>
              <a:t>2</a:t>
            </a:r>
            <a:r>
              <a:rPr lang="en-US" sz="2200" b="1">
                <a:solidFill>
                  <a:srgbClr val="0F116A"/>
                </a:solidFill>
                <a:latin typeface="Calibri" pitchFamily="34" charset="0"/>
              </a:rPr>
              <a:t>O </a:t>
            </a: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Продукты</a:t>
            </a:r>
          </a:p>
          <a:p>
            <a:r>
              <a:rPr lang="ru-RU" sz="2200" b="1">
                <a:solidFill>
                  <a:srgbClr val="0F116A"/>
                </a:solidFill>
                <a:latin typeface="Calibri" pitchFamily="34" charset="0"/>
              </a:rPr>
              <a:t>метаболизма</a:t>
            </a:r>
            <a:endParaRPr lang="en-US" sz="2200" b="1">
              <a:solidFill>
                <a:srgbClr val="0F116A"/>
              </a:solidFill>
              <a:latin typeface="Calibri" pitchFamily="34" charset="0"/>
            </a:endParaRPr>
          </a:p>
        </p:txBody>
      </p:sp>
      <p:sp>
        <p:nvSpPr>
          <p:cNvPr id="21510" name="AutoShape 10"/>
          <p:cNvSpPr>
            <a:spLocks noChangeArrowheads="1"/>
          </p:cNvSpPr>
          <p:nvPr/>
        </p:nvSpPr>
        <p:spPr bwMode="auto">
          <a:xfrm>
            <a:off x="5892800" y="318770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3035300" y="3508375"/>
            <a:ext cx="1484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0F116A"/>
                </a:solidFill>
                <a:latin typeface="Calibri" pitchFamily="34" charset="0"/>
              </a:rPr>
              <a:t> </a:t>
            </a:r>
            <a:r>
              <a:rPr lang="ru-RU" sz="2600" b="1">
                <a:solidFill>
                  <a:srgbClr val="0F116A"/>
                </a:solidFill>
                <a:latin typeface="Calibri" pitchFamily="34" charset="0"/>
              </a:rPr>
              <a:t>В клетку</a:t>
            </a:r>
            <a:endParaRPr lang="en-US" sz="2600" b="1" u="sng">
              <a:solidFill>
                <a:srgbClr val="1A941A"/>
              </a:solidFill>
              <a:latin typeface="Calibri" pitchFamily="34" charset="0"/>
            </a:endParaRP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5392738" y="2571750"/>
            <a:ext cx="1609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600" b="1" u="sng">
                <a:solidFill>
                  <a:srgbClr val="CC0000"/>
                </a:solidFill>
                <a:latin typeface="Calibri" pitchFamily="34" charset="0"/>
              </a:rPr>
              <a:t>Из клетки</a:t>
            </a:r>
            <a:endParaRPr lang="en-US" sz="2600" b="1" u="sng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14313"/>
            <a:ext cx="8534400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Диффузия через мембрану</a:t>
            </a:r>
            <a:endParaRPr lang="en-US" sz="4400" u="sng" dirty="0"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857250"/>
            <a:ext cx="8305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Какие вещества могут пройти сквозь мембрану</a:t>
            </a:r>
            <a:r>
              <a:rPr lang="en-US" sz="3200">
                <a:latin typeface="Calibri" pitchFamily="34" charset="0"/>
              </a:rPr>
              <a:t>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ru-RU" sz="2800">
                <a:latin typeface="Calibri" pitchFamily="34" charset="0"/>
              </a:rPr>
              <a:t>Жиры и другие липиды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532" name="Rectangle 1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799013" y="2603500"/>
            <a:ext cx="4043362" cy="380841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Какие вещества </a:t>
            </a:r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НЕ </a:t>
            </a:r>
            <a:r>
              <a:rPr lang="ru-RU" sz="2800">
                <a:latin typeface="Calibri" pitchFamily="34" charset="0"/>
              </a:rPr>
              <a:t>могут пройти сквозь мембрану</a:t>
            </a:r>
            <a:r>
              <a:rPr lang="en-US" sz="2800">
                <a:latin typeface="Calibri" pitchFamily="34" charset="0"/>
              </a:rPr>
              <a:t>?</a:t>
            </a: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ru-RU" b="1">
                <a:latin typeface="Calibri" pitchFamily="34" charset="0"/>
              </a:rPr>
              <a:t>Полярные молекулы</a:t>
            </a:r>
            <a:endParaRPr lang="en-US" sz="2000" b="1">
              <a:solidFill>
                <a:srgbClr val="0F116A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ru-RU" b="1">
                <a:latin typeface="Calibri" pitchFamily="34" charset="0"/>
              </a:rPr>
              <a:t>ионы</a:t>
            </a:r>
            <a:endParaRPr lang="en-US" b="1"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ru-RU" sz="2000" b="1">
                <a:solidFill>
                  <a:srgbClr val="0F116A"/>
                </a:solidFill>
                <a:latin typeface="Calibri" pitchFamily="34" charset="0"/>
              </a:rPr>
              <a:t>соли</a:t>
            </a:r>
            <a:r>
              <a:rPr lang="en-US" sz="2000" b="1">
                <a:solidFill>
                  <a:srgbClr val="0F116A"/>
                </a:solidFill>
                <a:latin typeface="Calibri" pitchFamily="34" charset="0"/>
              </a:rPr>
              <a:t>, </a:t>
            </a:r>
            <a:r>
              <a:rPr lang="ru-RU" sz="2000" b="1">
                <a:solidFill>
                  <a:srgbClr val="0F116A"/>
                </a:solidFill>
                <a:latin typeface="Calibri" pitchFamily="34" charset="0"/>
              </a:rPr>
              <a:t>аммиак</a:t>
            </a:r>
            <a:endParaRPr lang="en-US" sz="2000" b="1">
              <a:solidFill>
                <a:srgbClr val="0F116A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u"/>
            </a:pPr>
            <a:r>
              <a:rPr lang="ru-RU" b="1">
                <a:latin typeface="Calibri" pitchFamily="34" charset="0"/>
              </a:rPr>
              <a:t>большие молекулы</a:t>
            </a:r>
            <a:endParaRPr lang="en-US" b="1"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§"/>
            </a:pPr>
            <a:r>
              <a:rPr lang="ru-RU" sz="2000" b="1">
                <a:solidFill>
                  <a:srgbClr val="0F116A"/>
                </a:solidFill>
                <a:latin typeface="Calibri" pitchFamily="34" charset="0"/>
              </a:rPr>
              <a:t>крахмал</a:t>
            </a:r>
            <a:r>
              <a:rPr lang="en-US" sz="2000" b="1">
                <a:solidFill>
                  <a:srgbClr val="0F116A"/>
                </a:solidFill>
                <a:latin typeface="Calibri" pitchFamily="34" charset="0"/>
              </a:rPr>
              <a:t>, </a:t>
            </a:r>
            <a:r>
              <a:rPr lang="ru-RU" sz="2000" b="1">
                <a:solidFill>
                  <a:srgbClr val="0F116A"/>
                </a:solidFill>
                <a:latin typeface="Calibri" pitchFamily="34" charset="0"/>
              </a:rPr>
              <a:t>белки</a:t>
            </a:r>
            <a:endParaRPr lang="en-US" sz="2000" b="1">
              <a:solidFill>
                <a:srgbClr val="0F116A"/>
              </a:solidFill>
              <a:latin typeface="Calibri" pitchFamily="34" charset="0"/>
            </a:endParaRPr>
          </a:p>
        </p:txBody>
      </p:sp>
      <p:grpSp>
        <p:nvGrpSpPr>
          <p:cNvPr id="22533" name="Group 4"/>
          <p:cNvGrpSpPr>
            <a:grpSpLocks/>
          </p:cNvGrpSpPr>
          <p:nvPr/>
        </p:nvGrpSpPr>
        <p:grpSpPr bwMode="auto">
          <a:xfrm>
            <a:off x="0" y="2859088"/>
            <a:ext cx="4924425" cy="3581400"/>
            <a:chOff x="207" y="1488"/>
            <a:chExt cx="3102" cy="2256"/>
          </a:xfrm>
        </p:grpSpPr>
        <p:pic>
          <p:nvPicPr>
            <p:cNvPr id="2254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9604" t="49200" r="1057" b="7201"/>
            <a:stretch>
              <a:fillRect/>
            </a:stretch>
          </p:blipFill>
          <p:spPr bwMode="auto">
            <a:xfrm>
              <a:off x="432" y="1776"/>
              <a:ext cx="2668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Rectangle 6"/>
            <p:cNvSpPr>
              <a:spLocks noChangeArrowheads="1"/>
            </p:cNvSpPr>
            <p:nvPr/>
          </p:nvSpPr>
          <p:spPr bwMode="auto">
            <a:xfrm>
              <a:off x="432" y="1584"/>
              <a:ext cx="2640" cy="288"/>
            </a:xfrm>
            <a:prstGeom prst="rect">
              <a:avLst/>
            </a:prstGeom>
            <a:solidFill>
              <a:srgbClr val="98D7FC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  <a:latin typeface="Calibri" pitchFamily="34" charset="0"/>
                </a:rPr>
                <a:t>inside cell</a:t>
              </a:r>
            </a:p>
          </p:txBody>
        </p:sp>
        <p:sp>
          <p:nvSpPr>
            <p:cNvPr id="22542" name="Rectangle 7"/>
            <p:cNvSpPr>
              <a:spLocks noChangeArrowheads="1"/>
            </p:cNvSpPr>
            <p:nvPr/>
          </p:nvSpPr>
          <p:spPr bwMode="auto">
            <a:xfrm>
              <a:off x="432" y="3120"/>
              <a:ext cx="2640" cy="288"/>
            </a:xfrm>
            <a:prstGeom prst="rect">
              <a:avLst/>
            </a:prstGeom>
            <a:solidFill>
              <a:srgbClr val="98D7FC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  <a:latin typeface="Calibri" pitchFamily="34" charset="0"/>
                </a:rPr>
                <a:t>outside cell</a:t>
              </a:r>
            </a:p>
          </p:txBody>
        </p:sp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069" y="1488"/>
              <a:ext cx="240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44" name="Rectangle 9"/>
            <p:cNvSpPr>
              <a:spLocks noChangeArrowheads="1"/>
            </p:cNvSpPr>
            <p:nvPr/>
          </p:nvSpPr>
          <p:spPr bwMode="auto">
            <a:xfrm>
              <a:off x="207" y="1488"/>
              <a:ext cx="240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2534" name="Oval 11"/>
          <p:cNvSpPr>
            <a:spLocks noChangeArrowheads="1"/>
          </p:cNvSpPr>
          <p:nvPr/>
        </p:nvSpPr>
        <p:spPr bwMode="auto">
          <a:xfrm>
            <a:off x="2490788" y="2782888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lipid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>
            <a:off x="3786188" y="3316288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salt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536" name="AutoShape 13"/>
          <p:cNvSpPr>
            <a:spLocks noChangeArrowheads="1"/>
          </p:cNvSpPr>
          <p:nvPr/>
        </p:nvSpPr>
        <p:spPr bwMode="auto">
          <a:xfrm>
            <a:off x="3176588" y="5221288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aa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537" name="Oval 14"/>
          <p:cNvSpPr>
            <a:spLocks noChangeArrowheads="1"/>
          </p:cNvSpPr>
          <p:nvPr/>
        </p:nvSpPr>
        <p:spPr bwMode="auto">
          <a:xfrm>
            <a:off x="3938588" y="5221288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en-US" b="1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O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538" name="AutoShape 15"/>
          <p:cNvSpPr>
            <a:spLocks noChangeArrowheads="1"/>
          </p:cNvSpPr>
          <p:nvPr/>
        </p:nvSpPr>
        <p:spPr bwMode="auto">
          <a:xfrm>
            <a:off x="2338388" y="5221288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sugar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2539" name="AutoShape 16"/>
          <p:cNvSpPr>
            <a:spLocks noChangeArrowheads="1"/>
          </p:cNvSpPr>
          <p:nvPr/>
        </p:nvSpPr>
        <p:spPr bwMode="auto">
          <a:xfrm>
            <a:off x="1500188" y="3392488"/>
            <a:ext cx="457200" cy="45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EA18"/>
          </a:solidFill>
          <a:ln w="2857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NH</a:t>
            </a:r>
            <a:r>
              <a:rPr lang="en-US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Трансмембранный транспорт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/>
          <a:srcRect b="4539"/>
          <a:stretch>
            <a:fillRect/>
          </a:stretch>
        </p:blipFill>
        <p:spPr bwMode="auto">
          <a:xfrm>
            <a:off x="457200" y="1341438"/>
            <a:ext cx="83058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087813" y="1587500"/>
            <a:ext cx="2222500" cy="4987925"/>
          </a:xfrm>
          <a:prstGeom prst="rect">
            <a:avLst/>
          </a:prstGeom>
          <a:solidFill>
            <a:srgbClr val="FEF7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71875" y="1465263"/>
            <a:ext cx="4124325" cy="536575"/>
          </a:xfrm>
          <a:prstGeom prst="rect">
            <a:avLst/>
          </a:prstGeom>
          <a:solidFill>
            <a:srgbClr val="FEF7D1"/>
          </a:solidFill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Простая диффузия</a:t>
            </a:r>
            <a:endParaRPr lang="en-US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81425" y="3144838"/>
            <a:ext cx="2397125" cy="830262"/>
          </a:xfrm>
          <a:prstGeom prst="rect">
            <a:avLst/>
          </a:prstGeom>
          <a:solidFill>
            <a:srgbClr val="FEF7D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Облегченная </a:t>
            </a:r>
          </a:p>
          <a:p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диффузия</a:t>
            </a: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64025" y="5276850"/>
            <a:ext cx="2355850" cy="1077913"/>
          </a:xfrm>
          <a:prstGeom prst="rect">
            <a:avLst/>
          </a:prstGeom>
          <a:solidFill>
            <a:srgbClr val="FEF7D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Активный </a:t>
            </a:r>
          </a:p>
          <a:p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транспорт</a:t>
            </a:r>
            <a:endParaRPr lang="en-US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502400" y="4962525"/>
            <a:ext cx="1295400" cy="1295400"/>
          </a:xfrm>
          <a:prstGeom prst="irregularSeal1">
            <a:avLst/>
          </a:prstGeom>
          <a:solidFill>
            <a:srgbClr val="ED001D"/>
          </a:solidFill>
          <a:ln w="3810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820" y="-21870"/>
            <a:ext cx="8929688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Транспорт крупных  молекул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0263" y="769938"/>
            <a:ext cx="81534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latin typeface="Calibri" pitchFamily="34" charset="0"/>
              </a:rPr>
              <a:t>Большие молекулы входят и выходят в клетку и их нее</a:t>
            </a:r>
            <a:endParaRPr lang="en-US" sz="32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ru-RU" sz="2800" dirty="0">
                <a:latin typeface="Calibri" pitchFamily="34" charset="0"/>
              </a:rPr>
              <a:t>Через везикулы и вакуоли путем:</a:t>
            </a:r>
            <a:endParaRPr lang="en-US" sz="28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ru-RU" sz="2800" u="sng" dirty="0" err="1">
                <a:solidFill>
                  <a:srgbClr val="CC0000"/>
                </a:solidFill>
                <a:latin typeface="Calibri" pitchFamily="34" charset="0"/>
              </a:rPr>
              <a:t>эндоцитоза</a:t>
            </a:r>
            <a:endParaRPr lang="en-US" sz="2800" dirty="0"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ru-RU" sz="2400" u="sng" dirty="0">
                <a:solidFill>
                  <a:srgbClr val="CC0000"/>
                </a:solidFill>
                <a:latin typeface="Calibri" pitchFamily="34" charset="0"/>
              </a:rPr>
              <a:t>фагоцитоз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ru-RU" sz="2400" dirty="0">
                <a:latin typeface="Calibri" pitchFamily="34" charset="0"/>
              </a:rPr>
              <a:t>потребление твердых частиц</a:t>
            </a:r>
            <a:endParaRPr lang="en-US" sz="2400" dirty="0"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r>
              <a:rPr lang="ru-RU" sz="2400" u="sng" dirty="0" err="1">
                <a:solidFill>
                  <a:srgbClr val="CC0000"/>
                </a:solidFill>
                <a:latin typeface="Calibri" pitchFamily="34" charset="0"/>
              </a:rPr>
              <a:t>пиноцитоз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ru-RU" sz="2400" dirty="0">
                <a:latin typeface="Calibri" pitchFamily="34" charset="0"/>
              </a:rPr>
              <a:t>потребление жидкости</a:t>
            </a:r>
            <a:endParaRPr lang="en-US" sz="2400" dirty="0"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ru-RU" sz="2800" u="sng" dirty="0" err="1">
                <a:solidFill>
                  <a:srgbClr val="CC0000"/>
                </a:solidFill>
                <a:latin typeface="Calibri" pitchFamily="34" charset="0"/>
              </a:rPr>
              <a:t>экзоцитоза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t="14999" r="3375"/>
          <a:stretch>
            <a:fillRect/>
          </a:stretch>
        </p:blipFill>
        <p:spPr bwMode="auto">
          <a:xfrm>
            <a:off x="4978400" y="4154488"/>
            <a:ext cx="40989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98800" y="624840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F116A"/>
                </a:solidFill>
                <a:latin typeface="Calibri" pitchFamily="34" charset="0"/>
              </a:rPr>
              <a:t>Экзоцитоз</a:t>
            </a:r>
            <a:endParaRPr lang="en-US" b="1">
              <a:solidFill>
                <a:srgbClr val="0F116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14325"/>
            <a:ext cx="7850832" cy="7524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Endocytosis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r="8324" b="3877"/>
          <a:stretch>
            <a:fillRect/>
          </a:stretch>
        </p:blipFill>
        <p:spPr bwMode="auto">
          <a:xfrm>
            <a:off x="3722688" y="1371600"/>
            <a:ext cx="3159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76400" y="197485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  <a:latin typeface="Calibri" pitchFamily="34" charset="0"/>
              </a:rPr>
              <a:t>phagocytosis</a:t>
            </a:r>
            <a:endParaRPr lang="en-US" sz="36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47863" y="388620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u="sng">
                <a:solidFill>
                  <a:srgbClr val="CC0000"/>
                </a:solidFill>
                <a:latin typeface="Calibri" pitchFamily="34" charset="0"/>
              </a:rPr>
              <a:t>pinocytosis</a:t>
            </a:r>
            <a:endParaRPr lang="en-US" sz="36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813" y="5578475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b="1" u="sng">
                <a:solidFill>
                  <a:srgbClr val="CC0000"/>
                </a:solidFill>
                <a:latin typeface="Calibri" pitchFamily="34" charset="0"/>
              </a:rPr>
              <a:t>receptor-mediated </a:t>
            </a:r>
            <a:br>
              <a:rPr lang="en-US" b="1" u="sng">
                <a:solidFill>
                  <a:srgbClr val="CC0000"/>
                </a:solidFill>
                <a:latin typeface="Calibri" pitchFamily="34" charset="0"/>
              </a:rPr>
            </a:br>
            <a:r>
              <a:rPr lang="en-US" b="1" u="sng">
                <a:solidFill>
                  <a:srgbClr val="CC0000"/>
                </a:solidFill>
                <a:latin typeface="Calibri" pitchFamily="34" charset="0"/>
              </a:rPr>
              <a:t>endocytosis</a:t>
            </a:r>
            <a:endParaRPr lang="en-US" b="1">
              <a:solidFill>
                <a:srgbClr val="0F116A"/>
              </a:solidFill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81800" y="1549400"/>
            <a:ext cx="2205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  <a:latin typeface="Calibri" pitchFamily="34" charset="0"/>
              </a:rPr>
              <a:t>fuse with lysosome for digestion</a:t>
            </a:r>
            <a:endParaRPr lang="en-US" sz="36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781800" y="3763963"/>
            <a:ext cx="220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  <a:latin typeface="Calibri" pitchFamily="34" charset="0"/>
              </a:rPr>
              <a:t>non-specific</a:t>
            </a:r>
            <a:br>
              <a:rPr lang="en-US" b="1">
                <a:solidFill>
                  <a:srgbClr val="0F116A"/>
                </a:solidFill>
                <a:latin typeface="Calibri" pitchFamily="34" charset="0"/>
              </a:rPr>
            </a:br>
            <a:r>
              <a:rPr lang="en-US" b="1">
                <a:solidFill>
                  <a:srgbClr val="0F116A"/>
                </a:solidFill>
                <a:latin typeface="Calibri" pitchFamily="34" charset="0"/>
              </a:rPr>
              <a:t>process</a:t>
            </a:r>
            <a:endParaRPr lang="en-US" sz="36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81800" y="5303838"/>
            <a:ext cx="2205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  <a:latin typeface="Calibri" pitchFamily="34" charset="0"/>
              </a:rPr>
              <a:t>triggered by</a:t>
            </a:r>
            <a:br>
              <a:rPr lang="en-US" b="1">
                <a:solidFill>
                  <a:srgbClr val="0F116A"/>
                </a:solidFill>
                <a:latin typeface="Calibri" pitchFamily="34" charset="0"/>
              </a:rPr>
            </a:br>
            <a:r>
              <a:rPr lang="en-US" b="1">
                <a:solidFill>
                  <a:srgbClr val="0F116A"/>
                </a:solidFill>
                <a:latin typeface="Calibri" pitchFamily="34" charset="0"/>
              </a:rPr>
              <a:t>molecular signal</a:t>
            </a:r>
            <a:endParaRPr lang="en-US" sz="36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  <p:bldP spid="6" grpId="0" build="p" autoUpdateAnimBg="0"/>
      <p:bldP spid="7" grpId="0" build="p" autoUpdateAnimBg="0"/>
      <p:bldP spid="8" grpId="0" build="p" autoUpdateAnimBg="0"/>
      <p:bldP spid="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Безымянный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288" y="404813"/>
            <a:ext cx="4770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684213" y="765175"/>
            <a:ext cx="3671887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/>
              <a:t>Межклеточные контакты</a:t>
            </a:r>
            <a:r>
              <a:rPr lang="ru-RU"/>
              <a:t> — соединения между клетками, образованные при помощи мембранных белков. </a:t>
            </a:r>
          </a:p>
          <a:p>
            <a:pPr>
              <a:lnSpc>
                <a:spcPct val="80000"/>
              </a:lnSpc>
            </a:pPr>
            <a:endParaRPr lang="ru-RU"/>
          </a:p>
          <a:p>
            <a:pPr>
              <a:lnSpc>
                <a:spcPct val="80000"/>
              </a:lnSpc>
            </a:pPr>
            <a:r>
              <a:rPr lang="ru-RU" b="1"/>
              <a:t>Межклеточные контакты </a:t>
            </a:r>
            <a:r>
              <a:rPr lang="ru-RU"/>
              <a:t>обеспечивают непосредственную связь между клетками в ткани и органах. </a:t>
            </a:r>
          </a:p>
          <a:p>
            <a:pPr>
              <a:lnSpc>
                <a:spcPct val="80000"/>
              </a:lnSpc>
            </a:pPr>
            <a:endParaRPr lang="ru-RU"/>
          </a:p>
          <a:p>
            <a:pPr>
              <a:lnSpc>
                <a:spcPct val="80000"/>
              </a:lnSpc>
            </a:pPr>
            <a:r>
              <a:rPr lang="ru-RU" b="1"/>
              <a:t>Клетки могут </a:t>
            </a:r>
            <a:r>
              <a:rPr lang="ru-RU"/>
              <a:t>взаимодействовать друг с другом также на расстоянии </a:t>
            </a:r>
          </a:p>
          <a:p>
            <a:pPr>
              <a:lnSpc>
                <a:spcPct val="80000"/>
              </a:lnSpc>
            </a:pPr>
            <a:r>
              <a:rPr lang="ru-RU"/>
              <a:t>с помощью сигналов, передаваемых через </a:t>
            </a:r>
            <a:r>
              <a:rPr lang="ru-RU" i="1"/>
              <a:t>межклеточное вещество</a:t>
            </a:r>
            <a:r>
              <a:rPr lang="ru-RU"/>
              <a:t>.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148263" y="3644900"/>
            <a:ext cx="36004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Схематическое изображение щелевидного соединения:</a:t>
            </a:r>
          </a:p>
          <a:p>
            <a:pPr algn="ctr"/>
            <a:r>
              <a:rPr lang="ru-RU" sz="1600"/>
              <a:t>1- цитоплазматические  мембраны</a:t>
            </a:r>
          </a:p>
          <a:p>
            <a:pPr algn="ctr"/>
            <a:r>
              <a:rPr lang="ru-RU" sz="1600"/>
              <a:t>  соседних   клеток;   </a:t>
            </a:r>
          </a:p>
          <a:p>
            <a:pPr algn="ctr"/>
            <a:r>
              <a:rPr lang="ru-RU" sz="1600" i="1"/>
              <a:t>2</a:t>
            </a:r>
            <a:r>
              <a:rPr lang="ru-RU" sz="1600"/>
              <a:t>—коннексоны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23528" y="116633"/>
            <a:ext cx="8640960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dirty="0"/>
              <a:t>   </a:t>
            </a:r>
            <a:r>
              <a:rPr lang="ru-RU" sz="3200" b="1" dirty="0" smtClean="0"/>
              <a:t>Типы </a:t>
            </a:r>
            <a:r>
              <a:rPr lang="ru-RU" sz="3200" b="1" dirty="0"/>
              <a:t>межклеточных  </a:t>
            </a:r>
            <a:r>
              <a:rPr lang="ru-RU" sz="3200" b="1" dirty="0" smtClean="0"/>
              <a:t>соединений</a:t>
            </a: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468313" y="1916113"/>
            <a:ext cx="4464050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Межклеточные соединения делят на :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-</a:t>
            </a:r>
            <a:r>
              <a:rPr lang="ru-RU" sz="2400" b="1" dirty="0"/>
              <a:t>простые 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-сложные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Сложные межклеточные соединения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подразделяются на :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-</a:t>
            </a:r>
            <a:r>
              <a:rPr lang="ru-RU" sz="2400" b="1" dirty="0"/>
              <a:t>запирающие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-сцепляющие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-коммуникационные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pPr>
              <a:buFont typeface="Wingdings" pitchFamily="2" charset="2"/>
              <a:buNone/>
            </a:pPr>
            <a:endParaRPr lang="ru-RU" b="1" dirty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882" y="1124744"/>
            <a:ext cx="3879186" cy="5364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0567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     </a:t>
            </a:r>
            <a:r>
              <a:rPr lang="ru-RU" sz="2400" b="1" dirty="0"/>
              <a:t>Запирающее или плотное соединение</a:t>
            </a:r>
          </a:p>
        </p:txBody>
      </p:sp>
      <p:pic>
        <p:nvPicPr>
          <p:cNvPr id="28675" name="Picture 9" descr="image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47529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611188" y="4416425"/>
            <a:ext cx="4465637" cy="2062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Схема плотного соединения</a:t>
            </a:r>
            <a:endParaRPr lang="ru-RU" sz="1600" dirty="0"/>
          </a:p>
          <a:p>
            <a:pPr algn="ctr">
              <a:defRPr/>
            </a:pPr>
            <a:r>
              <a:rPr lang="ru-RU" sz="1600" i="1" dirty="0"/>
              <a:t>а </a:t>
            </a:r>
            <a:r>
              <a:rPr lang="ru-RU" sz="1600" dirty="0"/>
              <a:t>— расположение плотного соединения (вставочная пластинка) на клетках (</a:t>
            </a:r>
            <a:r>
              <a:rPr lang="ru-RU" sz="1600" i="1" dirty="0"/>
              <a:t>1</a:t>
            </a:r>
            <a:r>
              <a:rPr lang="ru-RU" sz="1600" dirty="0"/>
              <a:t>) кишечного эпителия; </a:t>
            </a:r>
          </a:p>
          <a:p>
            <a:pPr algn="ctr">
              <a:defRPr/>
            </a:pPr>
            <a:r>
              <a:rPr lang="ru-RU" sz="1600" i="1" dirty="0"/>
              <a:t>б </a:t>
            </a:r>
            <a:r>
              <a:rPr lang="ru-RU" sz="1600" dirty="0"/>
              <a:t>— трехмерная схема участка плотного соединения: </a:t>
            </a:r>
            <a:r>
              <a:rPr lang="ru-RU" sz="1600" i="1" dirty="0"/>
              <a:t>1</a:t>
            </a:r>
            <a:r>
              <a:rPr lang="ru-RU" sz="1600" dirty="0"/>
              <a:t> — плазматические мембраны соседних клеток, </a:t>
            </a:r>
          </a:p>
          <a:p>
            <a:pPr algn="ctr">
              <a:defRPr/>
            </a:pPr>
            <a:r>
              <a:rPr lang="ru-RU" sz="1600" i="1" dirty="0"/>
              <a:t>2</a:t>
            </a:r>
            <a:r>
              <a:rPr lang="ru-RU" sz="1600" dirty="0"/>
              <a:t> — глобулы белка </a:t>
            </a:r>
            <a:r>
              <a:rPr lang="ru-RU" sz="1600" b="1" dirty="0" err="1"/>
              <a:t>окклюдина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263" y="1125538"/>
            <a:ext cx="3744912" cy="3194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/>
              <a:t>Характерны для однослойных эпителиев.</a:t>
            </a:r>
          </a:p>
          <a:p>
            <a:pPr>
              <a:lnSpc>
                <a:spcPct val="90000"/>
              </a:lnSpc>
              <a:defRPr/>
            </a:pPr>
            <a:endParaRPr lang="ru-RU" sz="1600" b="1" dirty="0"/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Внешние слои двух плазматических мембран максимально сближены. </a:t>
            </a:r>
          </a:p>
          <a:p>
            <a:pPr>
              <a:lnSpc>
                <a:spcPct val="90000"/>
              </a:lnSpc>
              <a:defRPr/>
            </a:pPr>
            <a:endParaRPr lang="ru-RU" sz="1600" b="1" dirty="0"/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Видна </a:t>
            </a:r>
            <a:r>
              <a:rPr lang="ru-RU" sz="1600" b="1" dirty="0" err="1"/>
              <a:t>трехслоность</a:t>
            </a:r>
            <a:r>
              <a:rPr lang="ru-RU" sz="1600" b="1" dirty="0"/>
              <a:t> мембраны: два внешних </a:t>
            </a:r>
            <a:r>
              <a:rPr lang="ru-RU" sz="1600" b="1" dirty="0" err="1"/>
              <a:t>осмофильных</a:t>
            </a:r>
            <a:r>
              <a:rPr lang="ru-RU" sz="1600" b="1" dirty="0"/>
              <a:t> слоя обеих мембран сближены до 2-3 нм. </a:t>
            </a:r>
          </a:p>
          <a:p>
            <a:pPr>
              <a:lnSpc>
                <a:spcPct val="90000"/>
              </a:lnSpc>
              <a:defRPr/>
            </a:pPr>
            <a:endParaRPr lang="ru-RU" sz="1600" b="1" dirty="0"/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Слияние мембран происходит не по всей площади плотного контакта, а представляет собой ряд точечных сближений мембран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9318" y="303213"/>
            <a:ext cx="696504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/>
              <a:t>Заякоривающее</a:t>
            </a:r>
            <a:r>
              <a:rPr lang="ru-RU" sz="2400" b="1" dirty="0"/>
              <a:t>  или </a:t>
            </a:r>
            <a:r>
              <a:rPr lang="ru-RU" sz="2400" dirty="0"/>
              <a:t> </a:t>
            </a:r>
            <a:r>
              <a:rPr lang="ru-RU" sz="2400" b="1" dirty="0"/>
              <a:t>сцепляющее соединение</a:t>
            </a:r>
            <a:r>
              <a:rPr lang="ru-RU" sz="2400" dirty="0"/>
              <a:t> </a:t>
            </a:r>
          </a:p>
        </p:txBody>
      </p:sp>
      <p:pic>
        <p:nvPicPr>
          <p:cNvPr id="29699" name="Picture 5" descr="image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52488"/>
            <a:ext cx="505777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900113" y="4230688"/>
            <a:ext cx="3887787" cy="2085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/>
              <a:t>Схема строения </a:t>
            </a:r>
            <a:r>
              <a:rPr lang="ru-RU" b="1" dirty="0" err="1"/>
              <a:t>заякоривающих</a:t>
            </a:r>
            <a:r>
              <a:rPr lang="ru-RU" b="1" dirty="0"/>
              <a:t> </a:t>
            </a:r>
            <a:r>
              <a:rPr lang="ru-RU" b="1" dirty="0" err="1"/>
              <a:t>адгезивных</a:t>
            </a:r>
            <a:r>
              <a:rPr lang="ru-RU" b="1" dirty="0"/>
              <a:t> соединений</a:t>
            </a:r>
            <a:endParaRPr lang="ru-RU" i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/>
              <a:t>1- </a:t>
            </a:r>
            <a:r>
              <a:rPr lang="ru-RU" dirty="0"/>
              <a:t>плазматическая мембрана;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/>
              <a:t>2 - </a:t>
            </a:r>
            <a:r>
              <a:rPr lang="ru-RU" dirty="0"/>
              <a:t>трансмембранные </a:t>
            </a:r>
            <a:r>
              <a:rPr lang="ru-RU" dirty="0" err="1"/>
              <a:t>линкерные</a:t>
            </a:r>
            <a:r>
              <a:rPr lang="ru-RU" dirty="0"/>
              <a:t> гликопротеиды;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i="1" dirty="0"/>
              <a:t>3-</a:t>
            </a:r>
            <a:r>
              <a:rPr lang="ru-RU" dirty="0"/>
              <a:t>внутриклеточные белки сцепления;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/>
              <a:t>4 -</a:t>
            </a:r>
            <a:r>
              <a:rPr lang="ru-RU" dirty="0"/>
              <a:t> элементы </a:t>
            </a:r>
            <a:r>
              <a:rPr lang="ru-RU" dirty="0" err="1"/>
              <a:t>цитоскелета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4163" y="836613"/>
            <a:ext cx="3306502" cy="5743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Соединяют </a:t>
            </a:r>
            <a:r>
              <a:rPr lang="ru-RU" sz="2400" dirty="0"/>
              <a:t>не только плазматические мембраны соседних клеток, но и связываются с фибриллярными элементами </a:t>
            </a:r>
            <a:r>
              <a:rPr lang="ru-RU" sz="2400" dirty="0" err="1"/>
              <a:t>цитоскелета</a:t>
            </a:r>
            <a:r>
              <a:rPr lang="ru-RU" sz="2400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- Характерно </a:t>
            </a:r>
            <a:r>
              <a:rPr lang="ru-RU" sz="2400" dirty="0"/>
              <a:t>наличие двух типов белков: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/>
              <a:t> - трансмембранные </a:t>
            </a:r>
            <a:r>
              <a:rPr lang="ru-RU" sz="2400" dirty="0" err="1"/>
              <a:t>линкерными</a:t>
            </a:r>
            <a:r>
              <a:rPr lang="ru-RU" sz="2400" dirty="0"/>
              <a:t> (связующие белки);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400" dirty="0" smtClean="0"/>
              <a:t> внутриклеточные </a:t>
            </a:r>
            <a:r>
              <a:rPr lang="ru-RU" sz="2400" dirty="0"/>
              <a:t>белки, сцепляющие с  элементами </a:t>
            </a:r>
            <a:r>
              <a:rPr lang="ru-RU" sz="2400" dirty="0" err="1" smtClean="0"/>
              <a:t>цитоскелета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188913"/>
            <a:ext cx="67691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Фокальные контакты или </a:t>
            </a:r>
            <a:r>
              <a:rPr lang="ru-RU" sz="2400" dirty="0"/>
              <a:t> </a:t>
            </a:r>
            <a:r>
              <a:rPr lang="ru-RU" sz="2400" b="1" dirty="0"/>
              <a:t>бляшки сцепления</a:t>
            </a:r>
            <a:r>
              <a:rPr lang="ru-RU" sz="2400" dirty="0"/>
              <a:t> </a:t>
            </a:r>
          </a:p>
        </p:txBody>
      </p:sp>
      <p:pic>
        <p:nvPicPr>
          <p:cNvPr id="30723" name="Picture 5" descr="image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84200"/>
            <a:ext cx="52673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4149079"/>
            <a:ext cx="3960440" cy="1865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/>
              <a:t> Фокальный контакт</a:t>
            </a:r>
            <a:endParaRPr lang="ru-RU" i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/>
              <a:t>    а — </a:t>
            </a:r>
            <a:r>
              <a:rPr lang="ru-RU" dirty="0"/>
              <a:t>расположение в фибробласте; </a:t>
            </a:r>
            <a:r>
              <a:rPr lang="ru-RU" i="1" dirty="0"/>
              <a:t>6 </a:t>
            </a:r>
            <a:r>
              <a:rPr lang="ru-RU" dirty="0"/>
              <a:t>— молекулярная схема.</a:t>
            </a:r>
            <a:endParaRPr lang="ru-RU" i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/>
              <a:t>1</a:t>
            </a:r>
            <a:r>
              <a:rPr lang="ru-RU" dirty="0"/>
              <a:t> </a:t>
            </a:r>
            <a:r>
              <a:rPr lang="ru-RU" i="1" dirty="0"/>
              <a:t>—</a:t>
            </a:r>
            <a:r>
              <a:rPr lang="ru-RU" dirty="0"/>
              <a:t> плазматическая мембрана; </a:t>
            </a:r>
            <a:r>
              <a:rPr lang="ru-RU" i="1" dirty="0"/>
              <a:t>2 </a:t>
            </a:r>
            <a:r>
              <a:rPr lang="ru-RU" dirty="0"/>
              <a:t>— </a:t>
            </a:r>
            <a:r>
              <a:rPr lang="ru-RU" dirty="0" err="1"/>
              <a:t>микрофиламенты</a:t>
            </a:r>
            <a:r>
              <a:rPr lang="ru-RU" dirty="0"/>
              <a:t>;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/>
              <a:t>3 </a:t>
            </a:r>
            <a:r>
              <a:rPr lang="ru-RU" i="1" dirty="0" smtClean="0"/>
              <a:t>— </a:t>
            </a:r>
            <a:r>
              <a:rPr lang="ru-RU" b="1" dirty="0" err="1" smtClean="0"/>
              <a:t>фибронектин</a:t>
            </a:r>
            <a:r>
              <a:rPr lang="ru-RU" dirty="0" smtClean="0"/>
              <a:t>; </a:t>
            </a:r>
            <a:r>
              <a:rPr lang="ru-RU" i="1" dirty="0"/>
              <a:t>4 </a:t>
            </a:r>
            <a:r>
              <a:rPr lang="ru-RU" dirty="0"/>
              <a:t>— рецептор </a:t>
            </a:r>
            <a:r>
              <a:rPr lang="ru-RU" dirty="0" err="1" smtClean="0"/>
              <a:t>фибронектина</a:t>
            </a:r>
            <a:r>
              <a:rPr lang="ru-RU" dirty="0"/>
              <a:t>; </a:t>
            </a:r>
            <a:r>
              <a:rPr lang="ru-RU" i="1" dirty="0"/>
              <a:t>5</a:t>
            </a:r>
            <a:r>
              <a:rPr lang="ru-RU" dirty="0"/>
              <a:t> — </a:t>
            </a:r>
            <a:r>
              <a:rPr lang="ru-RU" b="1" dirty="0"/>
              <a:t>талин;</a:t>
            </a:r>
            <a:r>
              <a:rPr lang="ru-RU" dirty="0"/>
              <a:t> </a:t>
            </a:r>
            <a:r>
              <a:rPr lang="ru-RU" i="1" dirty="0"/>
              <a:t>6</a:t>
            </a:r>
            <a:r>
              <a:rPr lang="ru-RU" dirty="0"/>
              <a:t> — </a:t>
            </a:r>
            <a:r>
              <a:rPr lang="ru-RU" b="1" dirty="0" err="1"/>
              <a:t>винкулин</a:t>
            </a:r>
            <a:r>
              <a:rPr lang="ru-RU" b="1" dirty="0"/>
              <a:t>;</a:t>
            </a:r>
            <a:r>
              <a:rPr lang="ru-RU" dirty="0"/>
              <a:t> </a:t>
            </a:r>
            <a:r>
              <a:rPr lang="ru-RU" i="1" dirty="0"/>
              <a:t>7</a:t>
            </a:r>
            <a:r>
              <a:rPr lang="ru-RU" dirty="0"/>
              <a:t> — </a:t>
            </a:r>
            <a:r>
              <a:rPr lang="ru-RU" b="1" dirty="0"/>
              <a:t>α-</a:t>
            </a:r>
            <a:r>
              <a:rPr lang="ru-RU" b="1" dirty="0" err="1"/>
              <a:t>актинин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688" y="1773238"/>
            <a:ext cx="2447925" cy="4968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 Встречаются у многих клеток и особенно хорошо изучены у фибробластов.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    Функциональное значение фокальных контактов заключается как в закреплении клетки на внеклеточных структурах, так и в создании механизма, позволяющего клеткам перемещаться.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 smtClean="0"/>
              <a:t>Многокомпонентность цитоплазмы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Цитоплазма</a:t>
            </a:r>
            <a:r>
              <a:rPr lang="ru-RU" sz="2400" dirty="0" smtClean="0"/>
              <a:t> – часть клетки без ядра. Клетки отличаются по ядерно-цитоплазматическому отношению. Цитоплазма </a:t>
            </a:r>
            <a:r>
              <a:rPr lang="ru-RU" sz="2400" dirty="0" err="1" smtClean="0"/>
              <a:t>многокомпонентна</a:t>
            </a:r>
            <a:r>
              <a:rPr lang="ru-RU" sz="2400" dirty="0"/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Структура цитоплазмы включает: </a:t>
            </a:r>
            <a:r>
              <a:rPr lang="ru-RU" sz="2400" b="1" dirty="0" err="1" smtClean="0">
                <a:solidFill>
                  <a:schemeClr val="accent2"/>
                </a:solidFill>
              </a:rPr>
              <a:t>гиалоплазму</a:t>
            </a:r>
            <a:r>
              <a:rPr lang="ru-RU" sz="2400" b="1" dirty="0" smtClean="0">
                <a:solidFill>
                  <a:schemeClr val="accent2"/>
                </a:solidFill>
              </a:rPr>
              <a:t> (</a:t>
            </a:r>
            <a:r>
              <a:rPr lang="ru-RU" sz="2400" b="1" dirty="0" err="1" smtClean="0">
                <a:solidFill>
                  <a:schemeClr val="accent2"/>
                </a:solidFill>
              </a:rPr>
              <a:t>цитозоль</a:t>
            </a:r>
            <a:r>
              <a:rPr lang="ru-RU" sz="2400" b="1" dirty="0" smtClean="0">
                <a:solidFill>
                  <a:schemeClr val="accent2"/>
                </a:solidFill>
              </a:rPr>
              <a:t>), органеллы, клеточные включения</a:t>
            </a:r>
          </a:p>
          <a:p>
            <a:r>
              <a:rPr lang="ru-RU" sz="2400" b="1" dirty="0" err="1" smtClean="0">
                <a:solidFill>
                  <a:schemeClr val="accent2"/>
                </a:solidFill>
              </a:rPr>
              <a:t>Гиалоплазма</a:t>
            </a:r>
            <a:r>
              <a:rPr lang="ru-RU" sz="2400" b="1" dirty="0" smtClean="0">
                <a:solidFill>
                  <a:schemeClr val="accent2"/>
                </a:solidFill>
              </a:rPr>
              <a:t> (</a:t>
            </a:r>
            <a:r>
              <a:rPr lang="ru-RU" sz="2400" b="1" dirty="0" err="1" smtClean="0">
                <a:solidFill>
                  <a:schemeClr val="accent2"/>
                </a:solidFill>
              </a:rPr>
              <a:t>цитозоль</a:t>
            </a:r>
            <a:r>
              <a:rPr lang="ru-RU" sz="2400" b="1" dirty="0" smtClean="0">
                <a:solidFill>
                  <a:schemeClr val="accent2"/>
                </a:solidFill>
              </a:rPr>
              <a:t>) </a:t>
            </a:r>
            <a:r>
              <a:rPr lang="ru-RU" sz="2400" b="1" dirty="0" smtClean="0"/>
              <a:t>– растворимый компонент цитоплазмы, которые меняют агрегатное состояние : </a:t>
            </a:r>
            <a:r>
              <a:rPr lang="ru-RU" sz="2400" b="1" dirty="0" smtClean="0">
                <a:solidFill>
                  <a:schemeClr val="accent2"/>
                </a:solidFill>
              </a:rPr>
              <a:t>гель (вязкая фаза)→←золь (жидкая фаза), </a:t>
            </a:r>
            <a:r>
              <a:rPr lang="ru-RU" sz="2400" b="1" dirty="0" smtClean="0"/>
              <a:t>переход зависит от температуры и гидростатического давления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гиалоплазме</a:t>
            </a:r>
            <a:r>
              <a:rPr lang="ru-RU" sz="2400" dirty="0" smtClean="0"/>
              <a:t> локализованы ферменты, участвующие в синтезе АК, нуклеотидов, жирных кислот, метаболизме сахаров. Там же происходит накопление гликогена, запасных жировых капель, синтез белков на рибосомах, осуществляются процессы гликолиза, синтеза части АТФ.</a:t>
            </a:r>
          </a:p>
          <a:p>
            <a:r>
              <a:rPr lang="ru-RU" sz="2400" dirty="0" err="1" smtClean="0"/>
              <a:t>Гиалоплазма</a:t>
            </a:r>
            <a:r>
              <a:rPr lang="ru-RU" sz="2400" dirty="0" smtClean="0"/>
              <a:t> содержит ионы: </a:t>
            </a:r>
            <a:r>
              <a:rPr lang="en-US" sz="2400" dirty="0" smtClean="0"/>
              <a:t>Na+, K+, Ca2+,Cl-, HCO3-, HPO4-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646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333375"/>
            <a:ext cx="7993062" cy="1420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/>
              <a:t>Десмосомы</a:t>
            </a:r>
            <a:r>
              <a:rPr lang="ru-RU" dirty="0"/>
              <a:t> — структуры в виде бляшек или кнопок, также соединяют клетки друг с другом. В межклеточном пространстве здесь также виден плотный слой, представленный взаимодействующими интегральными мембранными </a:t>
            </a:r>
            <a:r>
              <a:rPr lang="ru-RU" b="1" dirty="0" err="1"/>
              <a:t>кадгеринами</a:t>
            </a:r>
            <a:r>
              <a:rPr lang="ru-RU" b="1" dirty="0"/>
              <a:t> — </a:t>
            </a:r>
            <a:r>
              <a:rPr lang="ru-RU" b="1" dirty="0" err="1"/>
              <a:t>десмоглеинами</a:t>
            </a:r>
            <a:r>
              <a:rPr lang="ru-RU" dirty="0"/>
              <a:t>, которые сцепляют клетки друг с другом.  Десмосомы встречаются чаще всего в эпителиях, в этом случае промежуточные </a:t>
            </a:r>
            <a:r>
              <a:rPr lang="ru-RU" dirty="0" err="1"/>
              <a:t>филаменты</a:t>
            </a:r>
            <a:r>
              <a:rPr lang="ru-RU" dirty="0"/>
              <a:t> содержат </a:t>
            </a:r>
            <a:r>
              <a:rPr lang="ru-RU" b="1" dirty="0"/>
              <a:t>кератины.</a:t>
            </a:r>
          </a:p>
        </p:txBody>
      </p:sp>
      <p:pic>
        <p:nvPicPr>
          <p:cNvPr id="31747" name="Picture 5" descr="image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17688"/>
            <a:ext cx="69119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5997"/>
            <a:ext cx="9144000" cy="59664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502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Щелевые коммуникационные контакты</a:t>
            </a:r>
            <a:r>
              <a:rPr lang="ru-RU" sz="2400" dirty="0" smtClean="0"/>
              <a:t> – участвуют в передаче химических веществ из клетки в клетку, метаболической кооперации между клетками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4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90872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Синаптический</a:t>
            </a:r>
            <a:r>
              <a:rPr lang="ru-RU" sz="2400" b="1" dirty="0" smtClean="0">
                <a:solidFill>
                  <a:srgbClr val="FF0000"/>
                </a:solidFill>
              </a:rPr>
              <a:t> контакт (синапсы)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5" y="764704"/>
            <a:ext cx="4942445" cy="35648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5231351" cy="32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0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333375"/>
            <a:ext cx="8353425" cy="922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 err="1">
                <a:solidFill>
                  <a:schemeClr val="tx1"/>
                </a:solidFill>
              </a:rPr>
              <a:t>Синаптические</a:t>
            </a:r>
            <a:r>
              <a:rPr lang="ru-RU" b="1" u="sng" dirty="0">
                <a:solidFill>
                  <a:schemeClr val="tx1"/>
                </a:solidFill>
              </a:rPr>
              <a:t> контакты или межнейронные синапсы</a:t>
            </a:r>
            <a:r>
              <a:rPr lang="ru-RU" dirty="0">
                <a:solidFill>
                  <a:schemeClr val="tx1"/>
                </a:solidFill>
              </a:rPr>
              <a:t> - -служат для передачи  возбуждения или торможения с одной  нервной клетки на другую или иннервируемую клетку 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58913"/>
            <a:ext cx="72009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Химический состав мембран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25-60% липиды</a:t>
            </a:r>
            <a:r>
              <a:rPr lang="ru-RU" sz="2400" dirty="0" smtClean="0"/>
              <a:t>: </a:t>
            </a:r>
            <a:r>
              <a:rPr lang="ru-RU" sz="2400" u="sng" dirty="0" err="1" smtClean="0"/>
              <a:t>фосфолипиды</a:t>
            </a:r>
            <a:r>
              <a:rPr lang="ru-RU" sz="2400" dirty="0" smtClean="0"/>
              <a:t>(</a:t>
            </a:r>
            <a:r>
              <a:rPr lang="ru-RU" sz="2400" dirty="0" err="1" smtClean="0"/>
              <a:t>глицерофосфатиды</a:t>
            </a:r>
            <a:r>
              <a:rPr lang="ru-RU" sz="2400" dirty="0" smtClean="0"/>
              <a:t>), </a:t>
            </a:r>
            <a:r>
              <a:rPr lang="ru-RU" sz="2400" u="sng" dirty="0" err="1" smtClean="0"/>
              <a:t>сфингомиелины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стероидные</a:t>
            </a:r>
            <a:r>
              <a:rPr lang="ru-RU" sz="2400" b="1" dirty="0" smtClean="0"/>
              <a:t> липиды</a:t>
            </a:r>
            <a:r>
              <a:rPr lang="ru-RU" sz="2400" dirty="0" smtClean="0"/>
              <a:t>(холестерин, </a:t>
            </a:r>
            <a:r>
              <a:rPr lang="ru-RU" sz="2400" dirty="0" err="1" smtClean="0"/>
              <a:t>фитостерины</a:t>
            </a:r>
            <a:r>
              <a:rPr lang="ru-RU" sz="2400" dirty="0" smtClean="0"/>
              <a:t>);</a:t>
            </a:r>
          </a:p>
          <a:p>
            <a:r>
              <a:rPr lang="ru-RU" sz="2400" b="1" dirty="0" smtClean="0"/>
              <a:t>40-75% белки: </a:t>
            </a:r>
            <a:r>
              <a:rPr lang="ru-RU" sz="2400" u="sng" dirty="0" smtClean="0"/>
              <a:t>ферменты</a:t>
            </a:r>
            <a:r>
              <a:rPr lang="ru-RU" sz="2400" dirty="0" smtClean="0"/>
              <a:t> (К+2, </a:t>
            </a:r>
            <a:r>
              <a:rPr lang="en-US" sz="2400" dirty="0" smtClean="0"/>
              <a:t>Na</a:t>
            </a:r>
            <a:r>
              <a:rPr lang="ru-RU" sz="2400" dirty="0" smtClean="0"/>
              <a:t>+</a:t>
            </a:r>
            <a:r>
              <a:rPr lang="en-US" sz="2400" dirty="0" smtClean="0"/>
              <a:t>2-</a:t>
            </a:r>
            <a:r>
              <a:rPr lang="ru-RU" sz="2400" dirty="0" err="1" smtClean="0"/>
              <a:t>ТФаза</a:t>
            </a:r>
            <a:r>
              <a:rPr lang="ru-RU" sz="2400" dirty="0" smtClean="0"/>
              <a:t>), </a:t>
            </a:r>
            <a:r>
              <a:rPr lang="ru-RU" sz="2400" u="sng" dirty="0" smtClean="0"/>
              <a:t>рецепторные </a:t>
            </a:r>
            <a:r>
              <a:rPr lang="ru-RU" sz="2400" dirty="0" smtClean="0"/>
              <a:t>(белки рецепторы гормонов, узнающие соседние клетки и др.), </a:t>
            </a:r>
            <a:r>
              <a:rPr lang="ru-RU" sz="2400" u="sng" dirty="0" smtClean="0"/>
              <a:t>структурные </a:t>
            </a:r>
            <a:r>
              <a:rPr lang="ru-RU" sz="2400" dirty="0" smtClean="0"/>
              <a:t>белки (актин, миозин, </a:t>
            </a:r>
            <a:r>
              <a:rPr lang="ru-RU" sz="2400" dirty="0" err="1" smtClean="0"/>
              <a:t>кадгерины</a:t>
            </a:r>
            <a:r>
              <a:rPr lang="ru-RU" sz="2400" dirty="0" smtClean="0"/>
              <a:t>, </a:t>
            </a:r>
            <a:r>
              <a:rPr lang="ru-RU" sz="2400" dirty="0" err="1" smtClean="0"/>
              <a:t>селектины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спектрины</a:t>
            </a:r>
            <a:r>
              <a:rPr lang="ru-RU" sz="2400" dirty="0" smtClean="0"/>
              <a:t>, </a:t>
            </a:r>
            <a:r>
              <a:rPr lang="ru-RU" sz="2400" dirty="0" err="1" smtClean="0"/>
              <a:t>винкулины</a:t>
            </a:r>
            <a:r>
              <a:rPr lang="ru-RU" sz="2400" dirty="0" smtClean="0"/>
              <a:t>, </a:t>
            </a:r>
            <a:r>
              <a:rPr lang="ru-RU" sz="2400" dirty="0" err="1" smtClean="0"/>
              <a:t>десмоглеины</a:t>
            </a:r>
            <a:r>
              <a:rPr lang="ru-RU" sz="2400" dirty="0" smtClean="0"/>
              <a:t> и др.);</a:t>
            </a:r>
          </a:p>
          <a:p>
            <a:r>
              <a:rPr lang="ru-RU" sz="2400" b="1" dirty="0" smtClean="0"/>
              <a:t>2-10% </a:t>
            </a:r>
            <a:r>
              <a:rPr lang="ru-RU" sz="2400" b="1" dirty="0" smtClean="0"/>
              <a:t>короткие или </a:t>
            </a:r>
            <a:r>
              <a:rPr lang="ru-RU" sz="2400" b="1" dirty="0" err="1" smtClean="0"/>
              <a:t>разветленные</a:t>
            </a:r>
            <a:r>
              <a:rPr lang="ru-RU" sz="2400" b="1" dirty="0" smtClean="0"/>
              <a:t> углеводы</a:t>
            </a:r>
            <a:r>
              <a:rPr lang="ru-RU" sz="2400" dirty="0" smtClean="0"/>
              <a:t>: </a:t>
            </a:r>
            <a:r>
              <a:rPr lang="ru-RU" sz="2400" dirty="0" err="1" smtClean="0"/>
              <a:t>состояшие</a:t>
            </a:r>
            <a:r>
              <a:rPr lang="ru-RU" sz="2400" dirty="0" smtClean="0"/>
              <a:t> </a:t>
            </a:r>
            <a:r>
              <a:rPr lang="ru-RU" sz="2400" dirty="0" smtClean="0"/>
              <a:t>из </a:t>
            </a:r>
            <a:r>
              <a:rPr lang="ru-RU" sz="2400" dirty="0" err="1" smtClean="0"/>
              <a:t>моносахаров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маннозы</a:t>
            </a:r>
            <a:r>
              <a:rPr lang="ru-RU" sz="2400" dirty="0" smtClean="0"/>
              <a:t>, </a:t>
            </a:r>
            <a:r>
              <a:rPr lang="ru-RU" sz="2400" dirty="0" smtClean="0"/>
              <a:t>глюкозы, </a:t>
            </a:r>
            <a:r>
              <a:rPr lang="en-US" sz="2400" dirty="0" smtClean="0"/>
              <a:t>N</a:t>
            </a:r>
            <a:r>
              <a:rPr lang="ru-RU" sz="2400" dirty="0" smtClean="0"/>
              <a:t>-</a:t>
            </a:r>
            <a:r>
              <a:rPr lang="ru-RU" sz="2400" dirty="0" err="1" smtClean="0"/>
              <a:t>ацетилглюкозо-амина,нейраминовой</a:t>
            </a:r>
            <a:r>
              <a:rPr lang="ru-RU" sz="2400" dirty="0" smtClean="0"/>
              <a:t> (</a:t>
            </a:r>
            <a:r>
              <a:rPr lang="ru-RU" sz="2400" dirty="0" err="1" smtClean="0"/>
              <a:t>сиаловой</a:t>
            </a:r>
            <a:r>
              <a:rPr lang="ru-RU" sz="2400" dirty="0" smtClean="0"/>
              <a:t> кислоты) </a:t>
            </a:r>
            <a:r>
              <a:rPr lang="ru-RU" sz="2400" dirty="0" smtClean="0"/>
              <a:t>и др</a:t>
            </a:r>
            <a:r>
              <a:rPr lang="ru-RU" sz="2400" dirty="0" smtClean="0"/>
              <a:t>. олигосахариды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2938" y="0"/>
            <a:ext cx="7772400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Фосфолипидный слой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5" descr="06_02b"/>
          <p:cNvPicPr>
            <a:picLocks noChangeAspect="1" noChangeArrowheads="1"/>
          </p:cNvPicPr>
          <p:nvPr/>
        </p:nvPicPr>
        <p:blipFill>
          <a:blip r:embed="rId2" cstate="print"/>
          <a:srcRect l="14999" t="22501" r="24001" b="29250"/>
          <a:stretch>
            <a:fillRect/>
          </a:stretch>
        </p:blipFill>
        <p:spPr bwMode="auto">
          <a:xfrm>
            <a:off x="4946650" y="620713"/>
            <a:ext cx="4195763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461125" y="2863850"/>
            <a:ext cx="11826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500" b="1">
                <a:solidFill>
                  <a:srgbClr val="000000"/>
                </a:solidFill>
                <a:latin typeface="Calibri" pitchFamily="34" charset="0"/>
              </a:rPr>
              <a:t>Жирная </a:t>
            </a:r>
          </a:p>
          <a:p>
            <a:pPr>
              <a:lnSpc>
                <a:spcPct val="85000"/>
              </a:lnSpc>
            </a:pPr>
            <a:r>
              <a:rPr lang="ru-RU" sz="2500" b="1">
                <a:solidFill>
                  <a:srgbClr val="000000"/>
                </a:solidFill>
                <a:latin typeface="Calibri" pitchFamily="34" charset="0"/>
              </a:rPr>
              <a:t>кислота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283325" y="703263"/>
            <a:ext cx="10398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500" b="1">
                <a:solidFill>
                  <a:srgbClr val="000000"/>
                </a:solidFill>
                <a:latin typeface="Calibri" pitchFamily="34" charset="0"/>
              </a:rPr>
              <a:t>Фосфат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 l="29604" t="49200" r="1057" b="7201"/>
          <a:stretch>
            <a:fillRect/>
          </a:stretch>
        </p:blipFill>
        <p:spPr bwMode="auto">
          <a:xfrm>
            <a:off x="519113" y="4348163"/>
            <a:ext cx="42354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1371600"/>
            <a:ext cx="48053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u="sng" dirty="0">
                <a:latin typeface="Calibri" pitchFamily="34" charset="0"/>
              </a:rPr>
              <a:t>Жирные кислота -хвост</a:t>
            </a:r>
            <a:endParaRPr lang="en-US" sz="32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ru-RU" sz="2800" u="sng" dirty="0" err="1">
                <a:solidFill>
                  <a:srgbClr val="CC0000"/>
                </a:solidFill>
                <a:latin typeface="Calibri" pitchFamily="34" charset="0"/>
              </a:rPr>
              <a:t>гидрофобна</a:t>
            </a:r>
            <a:endParaRPr lang="en-US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u="sng" dirty="0">
                <a:latin typeface="Calibri" pitchFamily="34" charset="0"/>
              </a:rPr>
              <a:t>Фосфатная группа -голова</a:t>
            </a:r>
            <a:endParaRPr lang="en-US" sz="32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ru-RU" sz="2800" u="sng" dirty="0" err="1">
                <a:solidFill>
                  <a:srgbClr val="CC0000"/>
                </a:solidFill>
                <a:latin typeface="Calibri" pitchFamily="34" charset="0"/>
              </a:rPr>
              <a:t>гидрофильна</a:t>
            </a:r>
            <a:endParaRPr lang="en-US" sz="2800" u="sng" dirty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latin typeface="Calibri" pitchFamily="34" charset="0"/>
              </a:rPr>
              <a:t>Образуют </a:t>
            </a:r>
            <a:r>
              <a:rPr lang="ru-RU" sz="3200" dirty="0" err="1">
                <a:latin typeface="Calibri" pitchFamily="34" charset="0"/>
              </a:rPr>
              <a:t>бислой</a:t>
            </a:r>
            <a:endParaRPr lang="en-US" sz="3200" u="sng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66"/>
                </a:solidFill>
              </a:rPr>
              <a:t>Классификация жирных кислот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 t="4971"/>
          <a:stretch>
            <a:fillRect/>
          </a:stretch>
        </p:blipFill>
        <p:spPr bwMode="auto">
          <a:xfrm>
            <a:off x="1181100" y="831690"/>
            <a:ext cx="6705600" cy="60388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print"/>
          <a:srcRect t="2357" b="31650"/>
          <a:stretch>
            <a:fillRect/>
          </a:stretch>
        </p:blipFill>
        <p:spPr bwMode="auto">
          <a:xfrm>
            <a:off x="333375" y="228600"/>
            <a:ext cx="8277225" cy="6400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676400"/>
          </a:xfrm>
          <a:solidFill>
            <a:srgbClr val="66FFCC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Жирнокислотный состав подкожного жира человека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6947"/>
          <a:stretch>
            <a:fillRect/>
          </a:stretch>
        </p:blipFill>
        <p:spPr>
          <a:xfrm>
            <a:off x="228600" y="2667000"/>
            <a:ext cx="8610600" cy="3657600"/>
          </a:xfrm>
          <a:noFill/>
          <a:ln w="12700">
            <a:solidFill>
              <a:schemeClr val="tx1"/>
            </a:solidFill>
          </a:ln>
        </p:spPr>
      </p:pic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4191000" y="3505200"/>
            <a:ext cx="396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191000" y="4191000"/>
            <a:ext cx="396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4191000" y="4495800"/>
            <a:ext cx="396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Фосфолипидный слой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4" descr="06_03"/>
          <p:cNvPicPr>
            <a:picLocks noChangeAspect="1" noChangeArrowheads="1"/>
          </p:cNvPicPr>
          <p:nvPr/>
        </p:nvPicPr>
        <p:blipFill>
          <a:blip r:embed="rId2" cstate="print"/>
          <a:srcRect t="14999" b="14999"/>
          <a:stretch>
            <a:fillRect/>
          </a:stretch>
        </p:blipFill>
        <p:spPr bwMode="auto">
          <a:xfrm>
            <a:off x="533400" y="1828800"/>
            <a:ext cx="84105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39725" y="2197100"/>
            <a:ext cx="1643063" cy="9334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polar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hydrophilic</a:t>
            </a: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heads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38125" y="3575050"/>
            <a:ext cx="1846263" cy="9334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nonpolar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hydrophobic</a:t>
            </a: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tails</a:t>
            </a:r>
            <a:endParaRPr lang="en-US" b="1">
              <a:latin typeface="Calibri" pitchFamily="34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39725" y="4953000"/>
            <a:ext cx="1643063" cy="93345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  <a:latin typeface="Calibri" pitchFamily="34" charset="0"/>
              </a:rPr>
              <a:t>polar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hydrophilic</a:t>
            </a:r>
          </a:p>
          <a:p>
            <a:pPr>
              <a:lnSpc>
                <a:spcPct val="85000"/>
              </a:lnSpc>
            </a:pPr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heads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685</TotalTime>
  <Words>1016</Words>
  <Application>Microsoft Office PowerPoint</Application>
  <PresentationFormat>Экран (4:3)</PresentationFormat>
  <Paragraphs>205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Цель и задачи лекции</vt:lpstr>
      <vt:lpstr>Многокомпонентность цитоплазмы</vt:lpstr>
      <vt:lpstr>Химический состав мембран</vt:lpstr>
      <vt:lpstr>Презентация PowerPoint</vt:lpstr>
      <vt:lpstr>Классификация жирных кислот</vt:lpstr>
      <vt:lpstr>Презентация PowerPoint</vt:lpstr>
      <vt:lpstr>Жирнокислотный состав подкожного жира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 Свойства элементов биологических мембран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Щелевые коммуникационные контакты – участвуют в передаче химических веществ из клетки в клетку, метаболической кооперации между клетками</vt:lpstr>
      <vt:lpstr>Синаптический контакт (синапсы)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Бауыржан</dc:creator>
  <cp:lastModifiedBy>Шалахметова Тамара</cp:lastModifiedBy>
  <cp:revision>85</cp:revision>
  <dcterms:created xsi:type="dcterms:W3CDTF">2009-02-15T20:06:00Z</dcterms:created>
  <dcterms:modified xsi:type="dcterms:W3CDTF">2019-01-22T06:43:30Z</dcterms:modified>
</cp:coreProperties>
</file>